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legacyDocTextInfo.bin" ContentType="application/vnd.ms-office.legacyDocTextInfo"/>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Lst>
  <p:notesMasterIdLst>
    <p:notesMasterId r:id="rId62"/>
  </p:notesMasterIdLst>
  <p:handoutMasterIdLst>
    <p:handoutMasterId r:id="rId63"/>
  </p:handoutMasterIdLst>
  <p:sldIdLst>
    <p:sldId id="655" r:id="rId2"/>
    <p:sldId id="659" r:id="rId3"/>
    <p:sldId id="623" r:id="rId4"/>
    <p:sldId id="649" r:id="rId5"/>
    <p:sldId id="625" r:id="rId6"/>
    <p:sldId id="648" r:id="rId7"/>
    <p:sldId id="627" r:id="rId8"/>
    <p:sldId id="629" r:id="rId9"/>
    <p:sldId id="630" r:id="rId10"/>
    <p:sldId id="657" r:id="rId11"/>
    <p:sldId id="631" r:id="rId12"/>
    <p:sldId id="633" r:id="rId13"/>
    <p:sldId id="634" r:id="rId14"/>
    <p:sldId id="635" r:id="rId15"/>
    <p:sldId id="636" r:id="rId16"/>
    <p:sldId id="638" r:id="rId17"/>
    <p:sldId id="640" r:id="rId18"/>
    <p:sldId id="641" r:id="rId19"/>
    <p:sldId id="642" r:id="rId20"/>
    <p:sldId id="644" r:id="rId21"/>
    <p:sldId id="451" r:id="rId22"/>
    <p:sldId id="453" r:id="rId23"/>
    <p:sldId id="619" r:id="rId24"/>
    <p:sldId id="544" r:id="rId25"/>
    <p:sldId id="530" r:id="rId26"/>
    <p:sldId id="454" r:id="rId27"/>
    <p:sldId id="656" r:id="rId28"/>
    <p:sldId id="660" r:id="rId29"/>
    <p:sldId id="455" r:id="rId30"/>
    <p:sldId id="622" r:id="rId31"/>
    <p:sldId id="456" r:id="rId32"/>
    <p:sldId id="457" r:id="rId33"/>
    <p:sldId id="459" r:id="rId34"/>
    <p:sldId id="460" r:id="rId35"/>
    <p:sldId id="461" r:id="rId36"/>
    <p:sldId id="462" r:id="rId37"/>
    <p:sldId id="464" r:id="rId38"/>
    <p:sldId id="465" r:id="rId39"/>
    <p:sldId id="466" r:id="rId40"/>
    <p:sldId id="650" r:id="rId41"/>
    <p:sldId id="470" r:id="rId42"/>
    <p:sldId id="471" r:id="rId43"/>
    <p:sldId id="472" r:id="rId44"/>
    <p:sldId id="474" r:id="rId45"/>
    <p:sldId id="477" r:id="rId46"/>
    <p:sldId id="478" r:id="rId47"/>
    <p:sldId id="479" r:id="rId48"/>
    <p:sldId id="481" r:id="rId49"/>
    <p:sldId id="482" r:id="rId50"/>
    <p:sldId id="559" r:id="rId51"/>
    <p:sldId id="652" r:id="rId52"/>
    <p:sldId id="560" r:id="rId53"/>
    <p:sldId id="563" r:id="rId54"/>
    <p:sldId id="565" r:id="rId55"/>
    <p:sldId id="568" r:id="rId56"/>
    <p:sldId id="569" r:id="rId57"/>
    <p:sldId id="503" r:id="rId58"/>
    <p:sldId id="654" r:id="rId59"/>
    <p:sldId id="653" r:id="rId60"/>
    <p:sldId id="505" r:id="rId6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97" d="100"/>
          <a:sy n="97" d="100"/>
        </p:scale>
        <p:origin x="-114"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microsoft.com/office/2006/relationships/legacyDocTextInfo" Target="legacyDocTextInfo.bin"/><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050"/>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46083" name="Rectangle 2051"/>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defRPr>
            </a:lvl1pPr>
          </a:lstStyle>
          <a:p>
            <a:pPr>
              <a:defRPr/>
            </a:pPr>
            <a:endParaRPr lang="en-US"/>
          </a:p>
        </p:txBody>
      </p:sp>
      <p:sp>
        <p:nvSpPr>
          <p:cNvPr id="46084" name="Rectangle 2052"/>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46085" name="Rectangle 2053"/>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defRPr>
            </a:lvl1pPr>
          </a:lstStyle>
          <a:p>
            <a:pPr>
              <a:defRPr/>
            </a:pPr>
            <a:fld id="{98EC95E8-7F66-4A08-A771-F7A33BCB197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Times New Roman"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Times New Roman" charset="0"/>
              </a:defRPr>
            </a:lvl1pPr>
          </a:lstStyle>
          <a:p>
            <a:pPr>
              <a:defRPr/>
            </a:pPr>
            <a:fld id="{41FBC8B1-DABE-45CF-9C9E-AAB68EFAC3E3}" type="datetimeFigureOut">
              <a:rPr lang="en-US"/>
              <a:pPr>
                <a:defRPr/>
              </a:pPr>
              <a:t>4/5/2011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Times New Roman"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Times New Roman" charset="0"/>
              </a:defRPr>
            </a:lvl1pPr>
          </a:lstStyle>
          <a:p>
            <a:pPr>
              <a:defRPr/>
            </a:pPr>
            <a:fld id="{B2108B61-45BA-40F7-94EA-482CB6FD39A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2108B61-45BA-40F7-94EA-482CB6FD39A7}"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F4183BC-1AB2-4689-BBE6-EACE34D58ECF}" type="slidenum">
              <a:rPr lang="en-US">
                <a:latin typeface="Times New Roman" pitchFamily="18" charset="0"/>
              </a:rPr>
              <a:pPr/>
              <a:t>9</a:t>
            </a:fld>
            <a:endParaRPr lang="en-US">
              <a:latin typeface="Times New Roman" pitchFamily="18" charset="0"/>
            </a:endParaRPr>
          </a:p>
        </p:txBody>
      </p:sp>
      <p:sp>
        <p:nvSpPr>
          <p:cNvPr id="2519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19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DO not lavage tylenol, do not lavage an SSRI</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91651F0-EE9A-484F-A2D4-48D1F3CEF6E5}" type="slidenum">
              <a:rPr lang="en-US">
                <a:latin typeface="Times New Roman" pitchFamily="18" charset="0"/>
              </a:rPr>
              <a:pPr/>
              <a:t>11</a:t>
            </a:fld>
            <a:endParaRPr lang="en-US">
              <a:latin typeface="Times New Roman" pitchFamily="18" charset="0"/>
            </a:endParaRPr>
          </a:p>
        </p:txBody>
      </p:sp>
      <p:sp>
        <p:nvSpPr>
          <p:cNvPr id="2529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29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Charcoal is made by heating wood pulp, washing then activating it with steam or strong acids. The subsequent network of tiny pores is capable of trapping toxins. Does not bind well to: CN, lead, Li, boron, boric acid, some pesticides, iron, ethanol, strong acids or alkalis. Usually try to achieve a 10:1 ratio – 10 gm charcoal to 1 gm of drug.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F4159A5-58C2-4B41-A0D7-C051669D6273}" type="slidenum">
              <a:rPr lang="en-US">
                <a:latin typeface="Times New Roman" pitchFamily="18" charset="0"/>
              </a:rPr>
              <a:pPr/>
              <a:t>15</a:t>
            </a:fld>
            <a:endParaRPr lang="en-US">
              <a:latin typeface="Times New Roman" pitchFamily="18" charset="0"/>
            </a:endParaRPr>
          </a:p>
        </p:txBody>
      </p:sp>
      <p:sp>
        <p:nvSpPr>
          <p:cNvPr id="2539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39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Not absorbed, isotonic so no risk of dangerous fluid shifts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56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12B1FF-697D-40C2-9A23-3C68C3457C38}" type="slidenum">
              <a:rPr lang="en-US">
                <a:latin typeface="Times New Roman" pitchFamily="18" charset="0"/>
              </a:rPr>
              <a:pPr/>
              <a:t>18</a:t>
            </a:fld>
            <a:endParaRPr lang="en-US">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8861A4C-C23C-49EB-96AF-93DF9A04F15E}" type="slidenum">
              <a:rPr lang="en-US">
                <a:latin typeface="Times New Roman" pitchFamily="18" charset="0"/>
              </a:rPr>
              <a:pPr/>
              <a:t>23</a:t>
            </a:fld>
            <a:endParaRPr lang="en-US">
              <a:latin typeface="Times New Roman" pitchFamily="18" charset="0"/>
            </a:endParaRPr>
          </a:p>
        </p:txBody>
      </p:sp>
      <p:sp>
        <p:nvSpPr>
          <p:cNvPr id="2478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78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Brief, but detailed physical exam, hyperalert – look for anticholinergic toxidrome, big pupils AAAS, small pupils COPS, nystagmus –PCP, phenytoin GI – may alert to toxidrome or to contraindication to decon methods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2108B61-45BA-40F7-94EA-482CB6FD39A7}" type="slidenum">
              <a:rPr lang="en-US" smtClean="0"/>
              <a:pPr>
                <a:defRPr/>
              </a:pPr>
              <a:t>30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Slide Image Placeholder 1"/>
          <p:cNvSpPr>
            <a:spLocks noGrp="1" noRot="1" noChangeAspect="1" noTextEdit="1"/>
          </p:cNvSpPr>
          <p:nvPr>
            <p:ph type="sldImg"/>
          </p:nvPr>
        </p:nvSpPr>
        <p:spPr bwMode="auto">
          <a:noFill/>
          <a:ln>
            <a:solidFill>
              <a:srgbClr val="000000"/>
            </a:solidFill>
            <a:miter lim="800000"/>
            <a:headEnd/>
            <a:tailEnd/>
          </a:ln>
        </p:spPr>
      </p:sp>
      <p:sp>
        <p:nvSpPr>
          <p:cNvPr id="293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3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DB8106-B8AD-4DC1-A18D-0358D4352208}" type="slidenum">
              <a:rPr lang="en-US">
                <a:latin typeface="Times New Roman" pitchFamily="18" charset="0"/>
              </a:rPr>
              <a:pPr/>
              <a:t>60</a:t>
            </a:fld>
            <a:endParaRPr 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CF674FA1-A4C1-4B6D-8A1F-3B3AC4C23E6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6C2926-0BE2-4072-BB2F-C40C67C99E4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C1549CD7-CB09-4DC0-B45D-96EE9ACDA20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51575"/>
            <a:ext cx="19812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352800" y="6248400"/>
            <a:ext cx="29718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pPr>
              <a:defRPr/>
            </a:pPr>
            <a:fld id="{398F61B1-F561-4CEF-A5D0-0C411632098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144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9144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pPr>
              <a:defRPr/>
            </a:pPr>
            <a:fld id="{106B3358-19E8-4683-AD81-8FC85F9DF3B0}"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p:txBody>
          <a:bodyPr/>
          <a:lstStyle>
            <a:lvl1pPr>
              <a:defRPr/>
            </a:lvl1pPr>
          </a:lstStyle>
          <a:p>
            <a:pPr>
              <a:defRPr/>
            </a:pPr>
            <a:endParaRPr lang="en-US"/>
          </a:p>
        </p:txBody>
      </p:sp>
      <p:sp>
        <p:nvSpPr>
          <p:cNvPr id="7" name="Rectangle 6"/>
          <p:cNvSpPr>
            <a:spLocks noGrp="1" noChangeArrowheads="1"/>
          </p:cNvSpPr>
          <p:nvPr>
            <p:ph type="ftr" sz="quarter" idx="11"/>
          </p:nvPr>
        </p:nvSpPr>
        <p:spPr/>
        <p:txBody>
          <a:bodyPr/>
          <a:lstStyle>
            <a:lvl1pPr>
              <a:defRPr/>
            </a:lvl1pPr>
          </a:lstStyle>
          <a:p>
            <a:pPr>
              <a:defRPr/>
            </a:pPr>
            <a:endParaRPr lang="en-US"/>
          </a:p>
        </p:txBody>
      </p:sp>
      <p:sp>
        <p:nvSpPr>
          <p:cNvPr id="8" name="Rectangle 7"/>
          <p:cNvSpPr>
            <a:spLocks noGrp="1" noChangeArrowheads="1"/>
          </p:cNvSpPr>
          <p:nvPr>
            <p:ph type="sldNum" sz="quarter" idx="12"/>
          </p:nvPr>
        </p:nvSpPr>
        <p:spPr/>
        <p:txBody>
          <a:bodyPr/>
          <a:lstStyle>
            <a:lvl1pPr>
              <a:defRPr/>
            </a:lvl1pPr>
          </a:lstStyle>
          <a:p>
            <a:pPr>
              <a:defRPr/>
            </a:pPr>
            <a:fld id="{7AC8E56F-DBBF-4DF3-869A-9BB81827CC7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p:txBody>
          <a:bodyPr/>
          <a:lstStyle>
            <a:lvl1pPr>
              <a:defRPr/>
            </a:lvl1pPr>
          </a:lstStyle>
          <a:p>
            <a:pPr>
              <a:defRPr/>
            </a:pPr>
            <a:endParaRPr lang="en-US"/>
          </a:p>
        </p:txBody>
      </p:sp>
      <p:sp>
        <p:nvSpPr>
          <p:cNvPr id="7" name="Rectangle 6"/>
          <p:cNvSpPr>
            <a:spLocks noGrp="1" noChangeArrowheads="1"/>
          </p:cNvSpPr>
          <p:nvPr>
            <p:ph type="ftr" sz="quarter" idx="11"/>
          </p:nvPr>
        </p:nvSpPr>
        <p:spPr/>
        <p:txBody>
          <a:bodyPr/>
          <a:lstStyle>
            <a:lvl1pPr>
              <a:defRPr/>
            </a:lvl1pPr>
          </a:lstStyle>
          <a:p>
            <a:pPr>
              <a:defRPr/>
            </a:pPr>
            <a:endParaRPr lang="en-US"/>
          </a:p>
        </p:txBody>
      </p:sp>
      <p:sp>
        <p:nvSpPr>
          <p:cNvPr id="8" name="Rectangle 7"/>
          <p:cNvSpPr>
            <a:spLocks noGrp="1" noChangeArrowheads="1"/>
          </p:cNvSpPr>
          <p:nvPr>
            <p:ph type="sldNum" sz="quarter" idx="12"/>
          </p:nvPr>
        </p:nvSpPr>
        <p:spPr/>
        <p:txBody>
          <a:bodyPr/>
          <a:lstStyle>
            <a:lvl1pPr>
              <a:defRPr/>
            </a:lvl1pPr>
          </a:lstStyle>
          <a:p>
            <a:pPr>
              <a:defRPr/>
            </a:pPr>
            <a:fld id="{41379EFA-FCB8-49C8-BB68-97350967E1C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84D7E0-FEF2-40F6-9935-874EE892B16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DDEF457E-06BF-490D-B82E-F0727C5D57D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40F17-E68C-4F85-A865-505DE4E2679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15C2D61-3FD7-4A24-BBA4-D890774663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E90DB47-F952-4398-8370-0473BEDC06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D525C6D5-F28C-40CC-9871-58A48C61423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691D1C2A-AF30-4F72-887D-ABECC9E66E0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74AF751C-8732-4E58-B28E-418F7A0767B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2053" name="Text Placeholder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latin typeface="Times New Roman" charset="0"/>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latin typeface="Times New Roman" charset="0"/>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smtClean="0">
                <a:solidFill>
                  <a:schemeClr val="tx1">
                    <a:tint val="95000"/>
                  </a:schemeClr>
                </a:solidFill>
                <a:latin typeface="Times New Roman" charset="0"/>
              </a:defRPr>
            </a:lvl1pPr>
            <a:extLst/>
          </a:lstStyle>
          <a:p>
            <a:pPr>
              <a:defRPr/>
            </a:pPr>
            <a:fld id="{1AE76BB6-D65F-4D88-A0C1-F67A5C5E6D6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6" r:id="rId1"/>
    <p:sldLayoutId id="2147483711" r:id="rId2"/>
    <p:sldLayoutId id="2147483717" r:id="rId3"/>
    <p:sldLayoutId id="2147483712" r:id="rId4"/>
    <p:sldLayoutId id="2147483713" r:id="rId5"/>
    <p:sldLayoutId id="2147483714" r:id="rId6"/>
    <p:sldLayoutId id="2147483718" r:id="rId7"/>
    <p:sldLayoutId id="2147483719" r:id="rId8"/>
    <p:sldLayoutId id="2147483720" r:id="rId9"/>
    <p:sldLayoutId id="2147483715" r:id="rId10"/>
    <p:sldLayoutId id="2147483721" r:id="rId11"/>
    <p:sldLayoutId id="2147483722" r:id="rId12"/>
    <p:sldLayoutId id="2147483723" r:id="rId13"/>
    <p:sldLayoutId id="2147483724" r:id="rId14"/>
    <p:sldLayoutId id="2147483725" r:id="rId15"/>
  </p:sldLayoutIdLst>
  <p:txStyles>
    <p:titleStyle>
      <a:lvl1pPr algn="l" rtl="0" fontAlgn="base">
        <a:spcBef>
          <a:spcPct val="0"/>
        </a:spcBef>
        <a:spcAft>
          <a:spcPct val="0"/>
        </a:spcAft>
        <a:defRPr sz="4500" b="1" kern="1200">
          <a:solidFill>
            <a:srgbClr val="FFC800"/>
          </a:solidFill>
          <a:latin typeface="+mj-lt"/>
          <a:ea typeface="+mj-ea"/>
          <a:cs typeface="+mj-cs"/>
        </a:defRPr>
      </a:lvl1pPr>
      <a:lvl2pPr algn="l" rtl="0" fontAlgn="base">
        <a:spcBef>
          <a:spcPct val="0"/>
        </a:spcBef>
        <a:spcAft>
          <a:spcPct val="0"/>
        </a:spcAft>
        <a:defRPr sz="4500" b="1">
          <a:solidFill>
            <a:srgbClr val="FFC800"/>
          </a:solidFill>
          <a:latin typeface="Corbel" pitchFamily="34" charset="0"/>
        </a:defRPr>
      </a:lvl2pPr>
      <a:lvl3pPr algn="l" rtl="0" fontAlgn="base">
        <a:spcBef>
          <a:spcPct val="0"/>
        </a:spcBef>
        <a:spcAft>
          <a:spcPct val="0"/>
        </a:spcAft>
        <a:defRPr sz="4500" b="1">
          <a:solidFill>
            <a:srgbClr val="FFC800"/>
          </a:solidFill>
          <a:latin typeface="Corbel" pitchFamily="34" charset="0"/>
        </a:defRPr>
      </a:lvl3pPr>
      <a:lvl4pPr algn="l" rtl="0" fontAlgn="base">
        <a:spcBef>
          <a:spcPct val="0"/>
        </a:spcBef>
        <a:spcAft>
          <a:spcPct val="0"/>
        </a:spcAft>
        <a:defRPr sz="4500" b="1">
          <a:solidFill>
            <a:srgbClr val="FFC800"/>
          </a:solidFill>
          <a:latin typeface="Corbel" pitchFamily="34" charset="0"/>
        </a:defRPr>
      </a:lvl4pPr>
      <a:lvl5pPr algn="l" rtl="0" fontAlgn="base">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E66C7D"/>
        </a:buClr>
        <a:buFont typeface="Arial" pitchFamily="34"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6BB76D"/>
        </a:buClr>
        <a:buFont typeface="Arial" pitchFamily="34"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slide" Target="slide5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13.xml"/><Relationship Id="rId6" Type="http://schemas.openxmlformats.org/officeDocument/2006/relationships/image" Target="../media/image12.jpe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jpeg"/><Relationship Id="rId9" Type="http://schemas.openxmlformats.org/officeDocument/2006/relationships/image" Target="../media/image15.jpeg"/></Relationships>
</file>

<file path=ppt/slides/_rels/slide3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35.xml.rels><?xml version="1.0" encoding="UTF-8" standalone="yes"?>
<Relationships xmlns="http://schemas.openxmlformats.org/package/2006/relationships"><Relationship Id="rId8" Type="http://schemas.openxmlformats.org/officeDocument/2006/relationships/hyperlink" Target="http://images.google.com/imgres?imgurl=http://www.cornerdrugstore.org/heroin.jpg&amp;imgrefurl=http://www.cornerdrugstore.org/CommonDrugs.htm&amp;h=216&amp;w=319&amp;sz=12&amp;tbnid=2gth99ViNr0J:&amp;tbnh=76&amp;tbnw=113&amp;hl=en&amp;start=17&amp;prev=/images?q=heroin&amp;svnum=10&amp;hl=en&amp;lr=&amp;safe=active&amp;sa=N" TargetMode="External"/><Relationship Id="rId13" Type="http://schemas.openxmlformats.org/officeDocument/2006/relationships/image" Target="../media/image24.jpeg"/><Relationship Id="rId3" Type="http://schemas.openxmlformats.org/officeDocument/2006/relationships/image" Target="../media/image19.jpeg"/><Relationship Id="rId7" Type="http://schemas.openxmlformats.org/officeDocument/2006/relationships/image" Target="../media/image21.jpeg"/><Relationship Id="rId12" Type="http://schemas.openxmlformats.org/officeDocument/2006/relationships/hyperlink" Target="http://images.google.com/imgres?imgurl=http://www.heroinaddictiondrugrehab.com/img/inject.jpg&amp;imgrefurl=http://www.heroinaddictiondrugrehab.com/heroin.htm&amp;h=161&amp;w=241&amp;sz=23&amp;tbnid=G3UI7qFU0ggJ:&amp;tbnh=70&amp;tbnw=105&amp;hl=en&amp;start=69&amp;prev=/images?q=heroin&amp;start=60&amp;svnum=10&amp;hl=en&amp;lr=&amp;safe=active&amp;sa=N" TargetMode="External"/><Relationship Id="rId2" Type="http://schemas.openxmlformats.org/officeDocument/2006/relationships/hyperlink" Target="http://images.google.com/imgres?imgurl=http://www.stopaddiction.com/images/syringeshare.gif&amp;imgrefurl=http://www.stopaddiction.com/narconon_drugs_heroin.html&amp;h=193&amp;w=250&amp;sz=29&amp;tbnid=R7C8eSHS01wJ:&amp;tbnh=81&amp;tbnw=106&amp;hl=en&amp;start=4&amp;prev=/images?q=heroin&amp;svnum=10&amp;hl=en&amp;lr=&amp;safe=active&amp;sa=N" TargetMode="External"/><Relationship Id="rId1" Type="http://schemas.openxmlformats.org/officeDocument/2006/relationships/slideLayout" Target="../slideLayouts/slideLayout2.xml"/><Relationship Id="rId6" Type="http://schemas.openxmlformats.org/officeDocument/2006/relationships/hyperlink" Target="http://images.google.com/imgres?imgurl=http://www.biopsychiatry.com/heroin/heroin.jpg&amp;imgrefurl=http://www.biopsychiatry.com/heroin/&amp;h=247&amp;w=323&amp;sz=15&amp;tbnid=D2N10C7C0_cJ:&amp;tbnh=87&amp;tbnw=114&amp;hl=en&amp;start=14&amp;prev=/images?q=heroin&amp;svnum=10&amp;hl=en&amp;lr=&amp;safe=active&amp;sa=N" TargetMode="External"/><Relationship Id="rId11" Type="http://schemas.openxmlformats.org/officeDocument/2006/relationships/image" Target="../media/image23.jpeg"/><Relationship Id="rId5" Type="http://schemas.openxmlformats.org/officeDocument/2006/relationships/image" Target="../media/image20.jpeg"/><Relationship Id="rId15" Type="http://schemas.openxmlformats.org/officeDocument/2006/relationships/image" Target="../media/image25.jpeg"/><Relationship Id="rId10" Type="http://schemas.openxmlformats.org/officeDocument/2006/relationships/hyperlink" Target="http://images.google.com/imgres?imgurl=http://www.bermuda.org.uk/heroin_poppy.jpg&amp;imgrefurl=http://www.bermuda.org.uk/heroin1.htm&amp;h=230&amp;w=347&amp;sz=13&amp;tbnid=BpieGlC8z8IJ:&amp;tbnh=76&amp;tbnw=116&amp;hl=en&amp;start=13&amp;prev=/images?q=heroin&amp;svnum=10&amp;hl=en&amp;lr=&amp;safe=active&amp;sa=N" TargetMode="External"/><Relationship Id="rId4" Type="http://schemas.openxmlformats.org/officeDocument/2006/relationships/hyperlink" Target="http://images.google.com/imgres?imgurl=http://www.drug-rehab.com/images/heroin_pic.jpg&amp;imgrefurl=http://www.drug-rehab.com/heroin.htm&amp;h=158&amp;w=215&amp;sz=12&amp;tbnid=ccAaJeDVqXsJ:&amp;tbnh=74&amp;tbnw=101&amp;hl=en&amp;start=6&amp;prev=/images?q=heroin&amp;svnum=10&amp;hl=en&amp;lr=&amp;safe=active&amp;sa=N" TargetMode="External"/><Relationship Id="rId9" Type="http://schemas.openxmlformats.org/officeDocument/2006/relationships/image" Target="../media/image22.jpeg"/><Relationship Id="rId14" Type="http://schemas.openxmlformats.org/officeDocument/2006/relationships/hyperlink" Target="http://images.google.com/imgres?imgurl=http://wrighttownshippolice.org/heroin%20drug%20f5.jpg&amp;imgrefurl=http://wrighttownshippolice.org/drug%20facts.htm&amp;h=357&amp;w=540&amp;sz=21&amp;tbnid=o-DbCPy9hjYJ:&amp;tbnh=85&amp;tbnw=130&amp;hl=en&amp;start=100&amp;prev=/images?q=heroin&amp;start=80&amp;svnum=10&amp;hl=en&amp;lr=&amp;safe=active&amp;sa=N"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8" Type="http://schemas.openxmlformats.org/officeDocument/2006/relationships/hyperlink" Target="http://images.google.com/imgres?imgurl=http://pics.drugstore.com/prodimg/11425/200.jpg&amp;imgrefurl=http://www.drugstore.com/qxp11425_333181_sespider/coricidin_hbp/antihistamine_cough_and_cold_suppressant_for_people_with_high_blood_pressure.htm&amp;h=200&amp;w=200&amp;sz=10&amp;tbnid=PCvWYkFgtrYJ:&amp;tbnh=99&amp;tbnw=99&amp;hl=en&amp;start=2&amp;prev=/images?q=coricidin&amp;svnum=10&amp;hl=en&amp;lr=&amp;safe=active" TargetMode="External"/><Relationship Id="rId3" Type="http://schemas.openxmlformats.org/officeDocument/2006/relationships/image" Target="../media/image26.jpeg"/><Relationship Id="rId7" Type="http://schemas.openxmlformats.org/officeDocument/2006/relationships/image" Target="../media/image28.jpeg"/><Relationship Id="rId2" Type="http://schemas.openxmlformats.org/officeDocument/2006/relationships/hyperlink" Target="http://images.google.com/imgres?imgurl=http://pics.drugstore.com/prodimg/11390/200.jpg&amp;imgrefurl=http://www.drugstore.com/qxp11390_333181_sespider/benadryl/allergy_relief_ultratab_tablets.htm&amp;h=200&amp;w=200&amp;sz=9&amp;tbnid=MAH9Hl34h94J:&amp;tbnh=99&amp;tbnw=99&amp;hl=en&amp;start=2&amp;prev=/images?q=benadryl&amp;svnum=10&amp;hl=en&amp;lr=&amp;safe=active&amp;sa=N" TargetMode="External"/><Relationship Id="rId1" Type="http://schemas.openxmlformats.org/officeDocument/2006/relationships/slideLayout" Target="../slideLayouts/slideLayout2.xml"/><Relationship Id="rId6" Type="http://schemas.openxmlformats.org/officeDocument/2006/relationships/hyperlink" Target="http://images.google.com/imgres?imgurl=http://www.manekineko.us/catalog/images/product/Tylenol_PM_150CAP_enlarge.jpg&amp;imgrefurl=http://www.manekineko.us/catalog/product_info.php?products_id=411&amp;h=200&amp;w=200&amp;sz=15&amp;tbnid=OBRiYXB3tCEJ:&amp;tbnh=99&amp;tbnw=99&amp;hl=en&amp;start=2&amp;prev=/images?q=tylenol+pm&amp;svnum=10&amp;hl=en&amp;lr=&amp;safe=active" TargetMode="External"/><Relationship Id="rId5" Type="http://schemas.openxmlformats.org/officeDocument/2006/relationships/image" Target="../media/image27.jpeg"/><Relationship Id="rId10" Type="http://schemas.openxmlformats.org/officeDocument/2006/relationships/image" Target="../media/image30.jpeg"/><Relationship Id="rId4" Type="http://schemas.openxmlformats.org/officeDocument/2006/relationships/hyperlink" Target="http://images.google.com/imgres?imgurl=http://www.epinions.com/images/opti/95/f8/Benadryl-D_Allergy_and_Sinus_Tablets-resized200.jpg&amp;imgrefurl=http://www.epinions.com/Benadryl-D_Allergy_and_Sinus_Tablets&amp;h=202&amp;w=200&amp;sz=12&amp;tbnid=v-lgWZLGLtsJ:&amp;tbnh=99&amp;tbnw=98&amp;hl=en&amp;start=5&amp;prev=/images?q=benadryl&amp;svnum=10&amp;hl=en&amp;lr=&amp;safe=active&amp;sa=N" TargetMode="External"/><Relationship Id="rId9" Type="http://schemas.openxmlformats.org/officeDocument/2006/relationships/image" Target="../media/image29.jpe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image" Target="../media/image37.jpeg"/><Relationship Id="rId3" Type="http://schemas.openxmlformats.org/officeDocument/2006/relationships/image" Target="../media/image32.jpeg"/><Relationship Id="rId7" Type="http://schemas.openxmlformats.org/officeDocument/2006/relationships/image" Target="../media/image36.jpeg"/><Relationship Id="rId2" Type="http://schemas.openxmlformats.org/officeDocument/2006/relationships/image" Target="../media/image31.png"/><Relationship Id="rId1" Type="http://schemas.openxmlformats.org/officeDocument/2006/relationships/slideLayout" Target="../slideLayouts/slideLayout12.xml"/><Relationship Id="rId6" Type="http://schemas.openxmlformats.org/officeDocument/2006/relationships/image" Target="../media/image35.jpeg"/><Relationship Id="rId5" Type="http://schemas.openxmlformats.org/officeDocument/2006/relationships/image" Target="../media/image34.jpeg"/><Relationship Id="rId4" Type="http://schemas.openxmlformats.org/officeDocument/2006/relationships/image" Target="../media/image33.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4.xml"/><Relationship Id="rId5" Type="http://schemas.openxmlformats.org/officeDocument/2006/relationships/image" Target="../media/image41.jpeg"/><Relationship Id="rId4" Type="http://schemas.openxmlformats.org/officeDocument/2006/relationships/image" Target="../media/image40.jpeg"/></Relationships>
</file>

<file path=ppt/slides/_rels/slide44.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slideLayout" Target="../slideLayouts/slideLayout14.xml"/><Relationship Id="rId1" Type="http://schemas.openxmlformats.org/officeDocument/2006/relationships/tags" Target="../tags/tag4.xml"/><Relationship Id="rId4" Type="http://schemas.openxmlformats.org/officeDocument/2006/relationships/image" Target="../media/image43.jpe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8" Type="http://schemas.openxmlformats.org/officeDocument/2006/relationships/image" Target="../media/image48.jpeg"/><Relationship Id="rId3" Type="http://schemas.openxmlformats.org/officeDocument/2006/relationships/image" Target="../media/image44.jpeg"/><Relationship Id="rId7" Type="http://schemas.openxmlformats.org/officeDocument/2006/relationships/image" Target="../media/image47.jpeg"/><Relationship Id="rId2" Type="http://schemas.openxmlformats.org/officeDocument/2006/relationships/hyperlink" Target="http://images.google.com/imgres?imgurl=http://www.teenchallenge.com/images/drugs/ghb.jpg&amp;imgrefurl=http://www.teenchallenge.com/index.cfm?drugarticleID=1&amp;drug_name=GHB&amp;centerID=1194&amp;h=187&amp;w=200&amp;sz=7&amp;tbnid=z8fuIDcejTIJ:&amp;tbnh=92&amp;tbnw=99&amp;hl=en&amp;start=41&amp;prev=/images?q=ghb&amp;start=40&amp;svnum=10&amp;hl=en&amp;lr=&amp;safe=active&amp;sa=N" TargetMode="External"/><Relationship Id="rId1" Type="http://schemas.openxmlformats.org/officeDocument/2006/relationships/slideLayout" Target="../slideLayouts/slideLayout2.xml"/><Relationship Id="rId6" Type="http://schemas.openxmlformats.org/officeDocument/2006/relationships/image" Target="../media/image46.jpeg"/><Relationship Id="rId5" Type="http://schemas.openxmlformats.org/officeDocument/2006/relationships/image" Target="../media/image45.jpeg"/><Relationship Id="rId4" Type="http://schemas.openxmlformats.org/officeDocument/2006/relationships/hyperlink" Target="http://images.google.com/imgres?imgurl=http://www.spirituosenworld.de/produkte/bourbon/details/makers_mark_gr.jpg&amp;imgrefurl=http://www.spirituosenworld.de/produkte/bourbon/details/makersmark_bourbon.html&amp;h=330&amp;w=240&amp;sz=9&amp;tbnid=YuBPkI3do7EJ:&amp;tbnh=114&amp;tbnw=82&amp;hl=en&amp;start=23&amp;prev=/images?q=+bottle+whiskey&amp;start=20&amp;svnum=10&amp;hl=en&amp;lr=&amp;safe=active&amp;sa=N"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0"/>
            <a:ext cx="8077200" cy="1673352"/>
          </a:xfrm>
        </p:spPr>
        <p:txBody>
          <a:bodyPr>
            <a:noAutofit/>
          </a:bodyPr>
          <a:lstStyle/>
          <a:p>
            <a:r>
              <a:rPr lang="en-US" sz="5400" dirty="0" err="1" smtClean="0">
                <a:solidFill>
                  <a:schemeClr val="accent1">
                    <a:satMod val="150000"/>
                  </a:schemeClr>
                </a:solidFill>
              </a:rPr>
              <a:t>Syndromic</a:t>
            </a:r>
            <a:r>
              <a:rPr lang="en-US" sz="5400" dirty="0" smtClean="0">
                <a:solidFill>
                  <a:schemeClr val="accent1">
                    <a:satMod val="150000"/>
                  </a:schemeClr>
                </a:solidFill>
              </a:rPr>
              <a:t> Approach to Diagnosis &amp; Management of Poisoning</a:t>
            </a:r>
            <a:endParaRPr lang="en-US" sz="5400" dirty="0"/>
          </a:p>
        </p:txBody>
      </p:sp>
      <p:sp>
        <p:nvSpPr>
          <p:cNvPr id="5" name="Rectangle 2"/>
          <p:cNvSpPr txBox="1">
            <a:spLocks noChangeArrowheads="1"/>
          </p:cNvSpPr>
          <p:nvPr/>
        </p:nvSpPr>
        <p:spPr bwMode="auto">
          <a:xfrm>
            <a:off x="1143000" y="5145087"/>
            <a:ext cx="7010400" cy="1712913"/>
          </a:xfrm>
          <a:prstGeom prst="rect">
            <a:avLst/>
          </a:prstGeom>
          <a:noFill/>
          <a:ln w="9525">
            <a:noFill/>
            <a:miter lim="800000"/>
            <a:headEnd/>
            <a:tailEnd/>
          </a:ln>
        </p:spPr>
        <p:txBody>
          <a:bodyPr vert="horz" wrap="square" lIns="118872" tIns="0" rIns="45720" bIns="0" numCol="1" anchor="ctr" anchorCtr="0" compatLnSpc="1">
            <a:prstTxWarp prst="textNoShape">
              <a:avLst/>
            </a:prstTxWarp>
          </a:bodyPr>
          <a:lstStyle/>
          <a:p>
            <a:pPr marL="0" marR="0" lvl="0" indent="0" algn="l" defTabSz="914400" rtl="0" eaLnBrk="1" fontAlgn="base" latinLnBrk="0" hangingPunct="1">
              <a:lnSpc>
                <a:spcPct val="90000"/>
              </a:lnSpc>
              <a:spcBef>
                <a:spcPct val="0"/>
              </a:spcBef>
              <a:spcAft>
                <a:spcPct val="0"/>
              </a:spcAft>
              <a:buClr>
                <a:schemeClr val="accent1"/>
              </a:buClr>
              <a:buSzPct val="80000"/>
              <a:buFont typeface="Wingdings 2" pitchFamily="18" charset="2"/>
              <a:buNone/>
              <a:tabLst/>
              <a:defRPr/>
            </a:pPr>
            <a:endParaRPr kumimoji="0" lang="en-US" sz="2800" b="1" i="0" u="none" strike="noStrike" kern="1200" cap="none" spc="0" normalizeH="0" baseline="0" noProof="0" dirty="0" smtClean="0">
              <a:ln>
                <a:noFill/>
              </a:ln>
              <a:solidFill>
                <a:srgbClr val="FFFFFF"/>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srcRect/>
          <a:stretch>
            <a:fillRect/>
          </a:stretch>
        </p:blipFill>
        <p:spPr bwMode="auto">
          <a:xfrm>
            <a:off x="76200" y="1981200"/>
            <a:ext cx="8930244" cy="3048000"/>
          </a:xfrm>
          <a:prstGeom prst="rect">
            <a:avLst/>
          </a:prstGeom>
          <a:noFill/>
          <a:ln w="9525">
            <a:noFill/>
            <a:miter lim="800000"/>
            <a:headEnd/>
            <a:tailEnd/>
          </a:ln>
        </p:spPr>
      </p:pic>
      <p:sp>
        <p:nvSpPr>
          <p:cNvPr id="6" name="Line 4"/>
          <p:cNvSpPr>
            <a:spLocks noChangeShapeType="1"/>
          </p:cNvSpPr>
          <p:nvPr/>
        </p:nvSpPr>
        <p:spPr bwMode="auto">
          <a:xfrm>
            <a:off x="1371600" y="1600200"/>
            <a:ext cx="6324600" cy="0"/>
          </a:xfrm>
          <a:prstGeom prst="line">
            <a:avLst/>
          </a:prstGeom>
          <a:noFill/>
          <a:ln w="38100" cap="sq">
            <a:solidFill>
              <a:schemeClr val="tx1"/>
            </a:solidFill>
            <a:round/>
            <a:headEnd type="none" w="sm" len="sm"/>
            <a:tailEnd type="none" w="sm" len="sm"/>
          </a:ln>
        </p:spPr>
        <p:txBody>
          <a:bodyPr wrap="none" anchor="ctr"/>
          <a:lstStyle/>
          <a:p>
            <a:endParaRPr lang="en-US"/>
          </a:p>
        </p:txBody>
      </p:sp>
      <p:sp>
        <p:nvSpPr>
          <p:cNvPr id="7" name="Text Box 5"/>
          <p:cNvSpPr txBox="1">
            <a:spLocks noChangeArrowheads="1"/>
          </p:cNvSpPr>
          <p:nvPr/>
        </p:nvSpPr>
        <p:spPr bwMode="auto">
          <a:xfrm>
            <a:off x="609600" y="5867400"/>
            <a:ext cx="7848600" cy="457200"/>
          </a:xfrm>
          <a:prstGeom prst="rect">
            <a:avLst/>
          </a:prstGeom>
          <a:noFill/>
          <a:ln w="12700" cap="sq">
            <a:noFill/>
            <a:miter lim="800000"/>
            <a:headEnd type="none" w="sm" len="sm"/>
            <a:tailEnd type="none" w="sm" len="sm"/>
          </a:ln>
        </p:spPr>
        <p:txBody>
          <a:bodyPr>
            <a:spAutoFit/>
          </a:bodyPr>
          <a:lstStyle/>
          <a:p>
            <a:pPr algn="l" eaLnBrk="1" hangingPunct="1">
              <a:spcBef>
                <a:spcPct val="50000"/>
              </a:spcBef>
            </a:pPr>
            <a:r>
              <a:rPr lang="en-US" sz="1200">
                <a:latin typeface="Arial" pitchFamily="34" charset="0"/>
              </a:rPr>
              <a:t>Peter JV, Moran JL, Pichamuthu K, Chacko B. Adjuncts and alternatives to oxime therapy in organophosphate poisoning – is there evidence of benefit in human poisoning? A review. Anaesth Intensive Care 2008; 36: 339-50</a:t>
            </a:r>
          </a:p>
        </p:txBody>
      </p:sp>
      <p:sp>
        <p:nvSpPr>
          <p:cNvPr id="8" name="Rectangle 6"/>
          <p:cNvSpPr txBox="1">
            <a:spLocks noChangeArrowheads="1"/>
          </p:cNvSpPr>
          <p:nvPr/>
        </p:nvSpPr>
        <p:spPr bwMode="auto">
          <a:xfrm>
            <a:off x="762000" y="198438"/>
            <a:ext cx="7620000" cy="1173162"/>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marL="438150" marR="0" lvl="0" indent="-319088" algn="l" defTabSz="914400" rtl="0" eaLnBrk="1" fontAlgn="base" latinLnBrk="0" hangingPunct="1">
              <a:lnSpc>
                <a:spcPct val="100000"/>
              </a:lnSpc>
              <a:spcBef>
                <a:spcPct val="0"/>
              </a:spcBef>
              <a:spcAft>
                <a:spcPct val="0"/>
              </a:spcAft>
              <a:buClr>
                <a:schemeClr val="accent1"/>
              </a:buClr>
              <a:buSzPct val="80000"/>
              <a:tabLst/>
              <a:defRPr/>
            </a:pPr>
            <a:r>
              <a:rPr kumimoji="0" lang="en-AU" sz="5400" b="1" i="0" u="none" strike="noStrike" kern="1200" cap="none" spc="0" normalizeH="0" baseline="0" noProof="0" dirty="0" smtClean="0">
                <a:ln>
                  <a:noFill/>
                </a:ln>
                <a:solidFill>
                  <a:srgbClr val="FFC000"/>
                </a:solidFill>
                <a:effectLst/>
                <a:uLnTx/>
                <a:uFillTx/>
                <a:latin typeface="+mn-lt"/>
                <a:ea typeface="+mn-ea"/>
                <a:cs typeface="+mn-cs"/>
              </a:rPr>
              <a:t>Gastric </a:t>
            </a:r>
            <a:r>
              <a:rPr kumimoji="0" lang="en-AU" sz="5400" b="1" i="0" u="none" strike="noStrike" kern="1200" cap="none" spc="0" normalizeH="0" baseline="0" noProof="0" dirty="0" err="1" smtClean="0">
                <a:ln>
                  <a:noFill/>
                </a:ln>
                <a:solidFill>
                  <a:srgbClr val="FFC000"/>
                </a:solidFill>
                <a:effectLst/>
                <a:uLnTx/>
                <a:uFillTx/>
                <a:latin typeface="+mn-lt"/>
                <a:ea typeface="+mn-ea"/>
                <a:cs typeface="+mn-cs"/>
              </a:rPr>
              <a:t>lavage</a:t>
            </a:r>
            <a:r>
              <a:rPr lang="en-AU" sz="4800" b="1" dirty="0" smtClean="0">
                <a:solidFill>
                  <a:srgbClr val="FFC000"/>
                </a:solidFill>
                <a:latin typeface="+mn-lt"/>
              </a:rPr>
              <a:t> </a:t>
            </a:r>
            <a:endParaRPr kumimoji="0" lang="en-AU" sz="5400" b="1" i="0" u="none" strike="noStrike" kern="1200" cap="none" spc="0" normalizeH="0" baseline="0" noProof="0" dirty="0" smtClean="0">
              <a:ln>
                <a:noFill/>
              </a:ln>
              <a:solidFill>
                <a:srgbClr val="FFC0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Charcoal</a:t>
            </a:r>
          </a:p>
        </p:txBody>
      </p:sp>
      <p:sp>
        <p:nvSpPr>
          <p:cNvPr id="94211" name="Rectangle 3"/>
          <p:cNvSpPr>
            <a:spLocks noGrp="1" noChangeArrowheads="1"/>
          </p:cNvSpPr>
          <p:nvPr>
            <p:ph type="body" sz="half" idx="1"/>
          </p:nvPr>
        </p:nvSpPr>
        <p:spPr>
          <a:xfrm>
            <a:off x="228600" y="1600200"/>
            <a:ext cx="6477000" cy="4724400"/>
          </a:xfrm>
        </p:spPr>
        <p:txBody>
          <a:bodyPr/>
          <a:lstStyle/>
          <a:p>
            <a:r>
              <a:rPr lang="en-US" b="1" dirty="0" smtClean="0"/>
              <a:t>Basically, everybody gets a dose</a:t>
            </a:r>
          </a:p>
          <a:p>
            <a:r>
              <a:rPr lang="en-US" b="1" dirty="0" smtClean="0"/>
              <a:t>Works to adsorb substances to its matrix</a:t>
            </a:r>
          </a:p>
          <a:p>
            <a:pPr lvl="1"/>
            <a:r>
              <a:rPr lang="en-US" sz="3200" b="1" dirty="0" smtClean="0"/>
              <a:t>Not for metals, caustics</a:t>
            </a:r>
          </a:p>
          <a:p>
            <a:r>
              <a:rPr lang="en-US" b="1" dirty="0" smtClean="0"/>
              <a:t>Generally safe, few contraindications</a:t>
            </a:r>
          </a:p>
          <a:p>
            <a:pPr lvl="1"/>
            <a:r>
              <a:rPr lang="en-US" sz="3200" b="1" dirty="0" smtClean="0"/>
              <a:t>Aspiration, bowel obstruction  </a:t>
            </a:r>
          </a:p>
          <a:p>
            <a:r>
              <a:rPr lang="en-US" b="1" dirty="0" smtClean="0"/>
              <a:t>Dosing 1g/kg </a:t>
            </a:r>
            <a:r>
              <a:rPr lang="en-US" b="1" dirty="0" err="1" smtClean="0"/>
              <a:t>po</a:t>
            </a:r>
            <a:r>
              <a:rPr lang="en-US" b="1" dirty="0" smtClean="0"/>
              <a:t> dose, +/- single dose of cathartic</a:t>
            </a:r>
          </a:p>
        </p:txBody>
      </p:sp>
      <p:pic>
        <p:nvPicPr>
          <p:cNvPr id="94212" name="Picture 4" descr="actidose aqua charcoal"/>
          <p:cNvPicPr>
            <a:picLocks noGrp="1" noChangeAspect="1" noChangeArrowheads="1"/>
          </p:cNvPicPr>
          <p:nvPr>
            <p:ph sz="quarter" idx="3"/>
          </p:nvPr>
        </p:nvPicPr>
        <p:blipFill>
          <a:blip r:embed="rId3" cstate="print"/>
          <a:srcRect/>
          <a:stretch>
            <a:fillRect/>
          </a:stretch>
        </p:blipFill>
        <p:spPr>
          <a:xfrm>
            <a:off x="6019800" y="2667000"/>
            <a:ext cx="2819400" cy="211455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wipe(down)">
                                      <p:cBhvr>
                                        <p:cTn id="7" dur="500"/>
                                        <p:tgtEl>
                                          <p:spTgt spid="942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wipe(down)">
                                      <p:cBhvr>
                                        <p:cTn id="12" dur="500"/>
                                        <p:tgtEl>
                                          <p:spTgt spid="94211">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animEffect transition="in" filter="wipe(down)">
                                      <p:cBhvr>
                                        <p:cTn id="15" dur="500"/>
                                        <p:tgtEl>
                                          <p:spTgt spid="9421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94211">
                                            <p:txEl>
                                              <p:pRg st="3" end="3"/>
                                            </p:txEl>
                                          </p:spTgt>
                                        </p:tgtEl>
                                        <p:attrNameLst>
                                          <p:attrName>style.visibility</p:attrName>
                                        </p:attrNameLst>
                                      </p:cBhvr>
                                      <p:to>
                                        <p:strVal val="visible"/>
                                      </p:to>
                                    </p:set>
                                    <p:animEffect transition="in" filter="wipe(down)">
                                      <p:cBhvr>
                                        <p:cTn id="20" dur="500"/>
                                        <p:tgtEl>
                                          <p:spTgt spid="94211">
                                            <p:txEl>
                                              <p:pRg st="3" end="3"/>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94211">
                                            <p:txEl>
                                              <p:pRg st="4" end="4"/>
                                            </p:txEl>
                                          </p:spTgt>
                                        </p:tgtEl>
                                        <p:attrNameLst>
                                          <p:attrName>style.visibility</p:attrName>
                                        </p:attrNameLst>
                                      </p:cBhvr>
                                      <p:to>
                                        <p:strVal val="visible"/>
                                      </p:to>
                                    </p:set>
                                    <p:animEffect transition="in" filter="wipe(down)">
                                      <p:cBhvr>
                                        <p:cTn id="23" dur="500"/>
                                        <p:tgtEl>
                                          <p:spTgt spid="9421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94211">
                                            <p:txEl>
                                              <p:pRg st="5" end="5"/>
                                            </p:txEl>
                                          </p:spTgt>
                                        </p:tgtEl>
                                        <p:attrNameLst>
                                          <p:attrName>style.visibility</p:attrName>
                                        </p:attrNameLst>
                                      </p:cBhvr>
                                      <p:to>
                                        <p:strVal val="visible"/>
                                      </p:to>
                                    </p:set>
                                    <p:animEffect transition="in" filter="wipe(down)">
                                      <p:cBhvr>
                                        <p:cTn id="28" dur="500"/>
                                        <p:tgtEl>
                                          <p:spTgt spid="942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fontAlgn="auto">
              <a:spcAft>
                <a:spcPts val="0"/>
              </a:spcAft>
              <a:defRPr/>
            </a:pPr>
            <a:r>
              <a:rPr lang="en-US" sz="4800" dirty="0" smtClean="0">
                <a:solidFill>
                  <a:schemeClr val="accent1">
                    <a:satMod val="150000"/>
                  </a:schemeClr>
                </a:solidFill>
              </a:rPr>
              <a:t>Charcoal Contraindications - </a:t>
            </a:r>
            <a:r>
              <a:rPr lang="en-US" sz="4800" dirty="0" smtClean="0"/>
              <a:t>Charcoal doesn’t bind CHARCOAL</a:t>
            </a:r>
            <a:endParaRPr lang="en-US" sz="4800" dirty="0" smtClean="0">
              <a:solidFill>
                <a:schemeClr val="accent1">
                  <a:satMod val="150000"/>
                </a:schemeClr>
              </a:solidFill>
            </a:endParaRPr>
          </a:p>
        </p:txBody>
      </p:sp>
      <p:sp>
        <p:nvSpPr>
          <p:cNvPr id="96259" name="Rectangle 3"/>
          <p:cNvSpPr>
            <a:spLocks noGrp="1" noChangeArrowheads="1"/>
          </p:cNvSpPr>
          <p:nvPr>
            <p:ph idx="1"/>
          </p:nvPr>
        </p:nvSpPr>
        <p:spPr>
          <a:xfrm>
            <a:off x="457200" y="1447800"/>
            <a:ext cx="8382000" cy="4953000"/>
          </a:xfrm>
        </p:spPr>
        <p:txBody>
          <a:bodyPr/>
          <a:lstStyle/>
          <a:p>
            <a:pPr lvl="1">
              <a:lnSpc>
                <a:spcPct val="90000"/>
              </a:lnSpc>
            </a:pPr>
            <a:r>
              <a:rPr lang="en-US" sz="3600" b="1" u="sng" dirty="0" smtClean="0"/>
              <a:t>C</a:t>
            </a:r>
            <a:r>
              <a:rPr lang="en-US" sz="3600" b="1" dirty="0" smtClean="0"/>
              <a:t>austics and corrosives</a:t>
            </a:r>
          </a:p>
          <a:p>
            <a:pPr lvl="1">
              <a:lnSpc>
                <a:spcPct val="90000"/>
              </a:lnSpc>
            </a:pPr>
            <a:r>
              <a:rPr lang="en-US" sz="3600" b="1" u="sng" dirty="0" smtClean="0"/>
              <a:t>H</a:t>
            </a:r>
            <a:r>
              <a:rPr lang="en-US" sz="3600" b="1" dirty="0" smtClean="0"/>
              <a:t>eavy metals</a:t>
            </a:r>
          </a:p>
          <a:p>
            <a:pPr lvl="1">
              <a:lnSpc>
                <a:spcPct val="90000"/>
              </a:lnSpc>
            </a:pPr>
            <a:r>
              <a:rPr lang="en-US" sz="3600" b="1" u="sng" dirty="0" smtClean="0"/>
              <a:t>A</a:t>
            </a:r>
            <a:r>
              <a:rPr lang="en-US" sz="3600" b="1" dirty="0" smtClean="0"/>
              <a:t>lcohols</a:t>
            </a:r>
          </a:p>
          <a:p>
            <a:pPr lvl="1">
              <a:lnSpc>
                <a:spcPct val="90000"/>
              </a:lnSpc>
            </a:pPr>
            <a:r>
              <a:rPr lang="en-US" sz="3600" b="1" u="sng" dirty="0" smtClean="0"/>
              <a:t>R</a:t>
            </a:r>
            <a:r>
              <a:rPr lang="en-US" sz="3600" b="1" dirty="0" smtClean="0"/>
              <a:t>apid absorption (cyanide, strychnine)</a:t>
            </a:r>
          </a:p>
          <a:p>
            <a:pPr lvl="1">
              <a:lnSpc>
                <a:spcPct val="90000"/>
              </a:lnSpc>
            </a:pPr>
            <a:r>
              <a:rPr lang="en-US" sz="3600" b="1" u="sng" dirty="0" smtClean="0"/>
              <a:t>C</a:t>
            </a:r>
            <a:r>
              <a:rPr lang="en-US" sz="3600" b="1" dirty="0" smtClean="0"/>
              <a:t>hlorine and iodine</a:t>
            </a:r>
          </a:p>
          <a:p>
            <a:pPr lvl="1">
              <a:lnSpc>
                <a:spcPct val="90000"/>
              </a:lnSpc>
            </a:pPr>
            <a:r>
              <a:rPr lang="en-US" sz="3600" b="1" u="sng" dirty="0" smtClean="0"/>
              <a:t>O</a:t>
            </a:r>
            <a:r>
              <a:rPr lang="en-US" sz="3600" b="1" dirty="0" smtClean="0"/>
              <a:t>ther agents insoluble in water</a:t>
            </a:r>
          </a:p>
          <a:p>
            <a:pPr lvl="1">
              <a:lnSpc>
                <a:spcPct val="90000"/>
              </a:lnSpc>
            </a:pPr>
            <a:r>
              <a:rPr lang="en-US" sz="3600" b="1" u="sng" dirty="0" err="1" smtClean="0"/>
              <a:t>A</a:t>
            </a:r>
            <a:r>
              <a:rPr lang="en-US" sz="3600" b="1" dirty="0" err="1" smtClean="0"/>
              <a:t>liphatics</a:t>
            </a:r>
            <a:r>
              <a:rPr lang="en-US" sz="3600" b="1" dirty="0" smtClean="0"/>
              <a:t> (petroleum distillates)</a:t>
            </a:r>
          </a:p>
          <a:p>
            <a:pPr lvl="1">
              <a:lnSpc>
                <a:spcPct val="90000"/>
              </a:lnSpc>
            </a:pPr>
            <a:r>
              <a:rPr lang="en-US" sz="3600" b="1" u="sng" dirty="0" smtClean="0"/>
              <a:t>L</a:t>
            </a:r>
            <a:r>
              <a:rPr lang="en-US" sz="3600" b="1" dirty="0" smtClean="0"/>
              <a:t>axatives  (Mg, K, 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Charcoal Contraindications</a:t>
            </a:r>
          </a:p>
        </p:txBody>
      </p:sp>
      <p:sp>
        <p:nvSpPr>
          <p:cNvPr id="97283" name="Rectangle 3"/>
          <p:cNvSpPr>
            <a:spLocks noGrp="1" noChangeArrowheads="1"/>
          </p:cNvSpPr>
          <p:nvPr>
            <p:ph idx="1"/>
          </p:nvPr>
        </p:nvSpPr>
        <p:spPr>
          <a:xfrm>
            <a:off x="228600" y="1600200"/>
            <a:ext cx="8763000" cy="4800600"/>
          </a:xfrm>
        </p:spPr>
        <p:txBody>
          <a:bodyPr/>
          <a:lstStyle/>
          <a:p>
            <a:pPr>
              <a:lnSpc>
                <a:spcPct val="90000"/>
              </a:lnSpc>
            </a:pPr>
            <a:r>
              <a:rPr lang="en-US" sz="4000" b="1" dirty="0" smtClean="0"/>
              <a:t>Loss of protective reflexes</a:t>
            </a:r>
          </a:p>
          <a:p>
            <a:pPr>
              <a:lnSpc>
                <a:spcPct val="90000"/>
              </a:lnSpc>
            </a:pPr>
            <a:r>
              <a:rPr lang="en-US" sz="4000" b="1" dirty="0" smtClean="0"/>
              <a:t>drugs likely to cause rapid depressed consciousness or early seizures</a:t>
            </a:r>
          </a:p>
          <a:p>
            <a:pPr>
              <a:lnSpc>
                <a:spcPct val="90000"/>
              </a:lnSpc>
            </a:pPr>
            <a:r>
              <a:rPr lang="en-US" sz="4000" b="1" dirty="0" smtClean="0"/>
              <a:t>infants &lt; 6 months of age</a:t>
            </a:r>
          </a:p>
          <a:p>
            <a:pPr>
              <a:lnSpc>
                <a:spcPct val="90000"/>
              </a:lnSpc>
            </a:pPr>
            <a:r>
              <a:rPr lang="en-US" sz="4000" b="1" dirty="0" smtClean="0"/>
              <a:t>ingested foreign body</a:t>
            </a:r>
          </a:p>
          <a:p>
            <a:pPr>
              <a:lnSpc>
                <a:spcPct val="90000"/>
              </a:lnSpc>
            </a:pPr>
            <a:r>
              <a:rPr lang="en-US" sz="4000" b="1" dirty="0" smtClean="0"/>
              <a:t>neurologically impaired</a:t>
            </a:r>
          </a:p>
          <a:p>
            <a:pPr>
              <a:lnSpc>
                <a:spcPct val="90000"/>
              </a:lnSpc>
            </a:pPr>
            <a:r>
              <a:rPr lang="en-US" sz="4000" b="1" dirty="0" smtClean="0"/>
              <a:t>absent bowel sounds or obstruction</a:t>
            </a:r>
          </a:p>
          <a:p>
            <a:pPr>
              <a:lnSpc>
                <a:spcPct val="90000"/>
              </a:lnSpc>
            </a:pPr>
            <a:r>
              <a:rPr lang="en-US" sz="4000" b="1" dirty="0" smtClean="0"/>
              <a:t>unstable patients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Effect transition="in" filter="wipe(down)">
                                      <p:cBhvr>
                                        <p:cTn id="7" dur="500"/>
                                        <p:tgtEl>
                                          <p:spTgt spid="972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7283">
                                            <p:txEl>
                                              <p:pRg st="1" end="1"/>
                                            </p:txEl>
                                          </p:spTgt>
                                        </p:tgtEl>
                                        <p:attrNameLst>
                                          <p:attrName>style.visibility</p:attrName>
                                        </p:attrNameLst>
                                      </p:cBhvr>
                                      <p:to>
                                        <p:strVal val="visible"/>
                                      </p:to>
                                    </p:set>
                                    <p:animEffect transition="in" filter="wipe(down)">
                                      <p:cBhvr>
                                        <p:cTn id="12" dur="500"/>
                                        <p:tgtEl>
                                          <p:spTgt spid="972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7283">
                                            <p:txEl>
                                              <p:pRg st="2" end="2"/>
                                            </p:txEl>
                                          </p:spTgt>
                                        </p:tgtEl>
                                        <p:attrNameLst>
                                          <p:attrName>style.visibility</p:attrName>
                                        </p:attrNameLst>
                                      </p:cBhvr>
                                      <p:to>
                                        <p:strVal val="visible"/>
                                      </p:to>
                                    </p:set>
                                    <p:animEffect transition="in" filter="wipe(down)">
                                      <p:cBhvr>
                                        <p:cTn id="17" dur="500"/>
                                        <p:tgtEl>
                                          <p:spTgt spid="972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7283">
                                            <p:txEl>
                                              <p:pRg st="3" end="3"/>
                                            </p:txEl>
                                          </p:spTgt>
                                        </p:tgtEl>
                                        <p:attrNameLst>
                                          <p:attrName>style.visibility</p:attrName>
                                        </p:attrNameLst>
                                      </p:cBhvr>
                                      <p:to>
                                        <p:strVal val="visible"/>
                                      </p:to>
                                    </p:set>
                                    <p:animEffect transition="in" filter="wipe(down)">
                                      <p:cBhvr>
                                        <p:cTn id="22" dur="500"/>
                                        <p:tgtEl>
                                          <p:spTgt spid="972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7283">
                                            <p:txEl>
                                              <p:pRg st="4" end="4"/>
                                            </p:txEl>
                                          </p:spTgt>
                                        </p:tgtEl>
                                        <p:attrNameLst>
                                          <p:attrName>style.visibility</p:attrName>
                                        </p:attrNameLst>
                                      </p:cBhvr>
                                      <p:to>
                                        <p:strVal val="visible"/>
                                      </p:to>
                                    </p:set>
                                    <p:animEffect transition="in" filter="wipe(down)">
                                      <p:cBhvr>
                                        <p:cTn id="27" dur="500"/>
                                        <p:tgtEl>
                                          <p:spTgt spid="972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7283">
                                            <p:txEl>
                                              <p:pRg st="5" end="5"/>
                                            </p:txEl>
                                          </p:spTgt>
                                        </p:tgtEl>
                                        <p:attrNameLst>
                                          <p:attrName>style.visibility</p:attrName>
                                        </p:attrNameLst>
                                      </p:cBhvr>
                                      <p:to>
                                        <p:strVal val="visible"/>
                                      </p:to>
                                    </p:set>
                                    <p:animEffect transition="in" filter="wipe(down)">
                                      <p:cBhvr>
                                        <p:cTn id="32" dur="500"/>
                                        <p:tgtEl>
                                          <p:spTgt spid="972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97283">
                                            <p:txEl>
                                              <p:pRg st="6" end="6"/>
                                            </p:txEl>
                                          </p:spTgt>
                                        </p:tgtEl>
                                        <p:attrNameLst>
                                          <p:attrName>style.visibility</p:attrName>
                                        </p:attrNameLst>
                                      </p:cBhvr>
                                      <p:to>
                                        <p:strVal val="visible"/>
                                      </p:to>
                                    </p:set>
                                    <p:animEffect transition="in" filter="wipe(down)">
                                      <p:cBhvr>
                                        <p:cTn id="37" dur="500"/>
                                        <p:tgtEl>
                                          <p:spTgt spid="972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fontAlgn="auto">
              <a:spcAft>
                <a:spcPts val="0"/>
              </a:spcAft>
              <a:defRPr/>
            </a:pPr>
            <a:r>
              <a:rPr lang="en-US" smtClean="0">
                <a:solidFill>
                  <a:schemeClr val="accent1">
                    <a:satMod val="150000"/>
                  </a:schemeClr>
                </a:solidFill>
              </a:rPr>
              <a:t>Multi-dose Charcoal</a:t>
            </a:r>
            <a:br>
              <a:rPr lang="en-US" smtClean="0">
                <a:solidFill>
                  <a:schemeClr val="accent1">
                    <a:satMod val="150000"/>
                  </a:schemeClr>
                </a:solidFill>
              </a:rPr>
            </a:br>
            <a:r>
              <a:rPr lang="en-US" smtClean="0">
                <a:solidFill>
                  <a:schemeClr val="accent1">
                    <a:satMod val="150000"/>
                  </a:schemeClr>
                </a:solidFill>
              </a:rPr>
              <a:t>“Gut Dialysis”</a:t>
            </a:r>
          </a:p>
        </p:txBody>
      </p:sp>
      <p:sp>
        <p:nvSpPr>
          <p:cNvPr id="99331" name="Rectangle 3"/>
          <p:cNvSpPr>
            <a:spLocks noGrp="1" noChangeArrowheads="1"/>
          </p:cNvSpPr>
          <p:nvPr>
            <p:ph idx="1"/>
          </p:nvPr>
        </p:nvSpPr>
        <p:spPr>
          <a:xfrm>
            <a:off x="381000" y="1676400"/>
            <a:ext cx="8229600" cy="4625975"/>
          </a:xfrm>
        </p:spPr>
        <p:txBody>
          <a:bodyPr/>
          <a:lstStyle/>
          <a:p>
            <a:r>
              <a:rPr lang="en-US" sz="4000" b="1" dirty="0" smtClean="0"/>
              <a:t>“</a:t>
            </a:r>
            <a:r>
              <a:rPr lang="en-US" sz="4000" b="1" u="sng" dirty="0" smtClean="0"/>
              <a:t>P</a:t>
            </a:r>
            <a:r>
              <a:rPr lang="en-US" sz="4000" b="1" dirty="0" smtClean="0"/>
              <a:t>retty </a:t>
            </a:r>
            <a:r>
              <a:rPr lang="en-US" sz="4000" b="1" u="sng" dirty="0" smtClean="0"/>
              <a:t>D</a:t>
            </a:r>
            <a:r>
              <a:rPr lang="en-US" sz="4000" b="1" dirty="0" smtClean="0"/>
              <a:t>amn </a:t>
            </a:r>
            <a:r>
              <a:rPr lang="en-US" sz="4000" b="1" u="sng" dirty="0" smtClean="0"/>
              <a:t>S</a:t>
            </a:r>
            <a:r>
              <a:rPr lang="en-US" sz="4000" b="1" dirty="0" smtClean="0"/>
              <a:t>hort </a:t>
            </a:r>
            <a:r>
              <a:rPr lang="en-US" sz="4000" b="1" u="sng" dirty="0" err="1" smtClean="0"/>
              <a:t>QT</a:t>
            </a:r>
            <a:r>
              <a:rPr lang="en-US" sz="4000" b="1" u="sng" baseline="-25000" dirty="0" err="1" smtClean="0"/>
              <a:t>c</a:t>
            </a:r>
            <a:endParaRPr lang="en-US" sz="4000" b="1" u="sng" baseline="-25000" dirty="0" smtClean="0"/>
          </a:p>
          <a:p>
            <a:pPr lvl="1"/>
            <a:r>
              <a:rPr lang="en-US" sz="3600" b="1" dirty="0" smtClean="0"/>
              <a:t>Phenobarbital</a:t>
            </a:r>
          </a:p>
          <a:p>
            <a:pPr lvl="1"/>
            <a:r>
              <a:rPr lang="en-US" sz="3600" b="1" dirty="0" err="1" smtClean="0"/>
              <a:t>Dapsone</a:t>
            </a:r>
            <a:endParaRPr lang="en-US" sz="3600" b="1" dirty="0" smtClean="0"/>
          </a:p>
          <a:p>
            <a:pPr lvl="1"/>
            <a:r>
              <a:rPr lang="en-US" sz="3600" b="1" dirty="0" err="1" smtClean="0"/>
              <a:t>Salicylates</a:t>
            </a:r>
            <a:endParaRPr lang="en-US" sz="3600" b="1" dirty="0" smtClean="0"/>
          </a:p>
          <a:p>
            <a:pPr lvl="1"/>
            <a:r>
              <a:rPr lang="en-US" sz="3600" b="1" dirty="0" smtClean="0"/>
              <a:t>Quinine</a:t>
            </a:r>
          </a:p>
          <a:p>
            <a:pPr lvl="1"/>
            <a:r>
              <a:rPr lang="en-US" sz="3600" b="1" dirty="0" err="1" smtClean="0"/>
              <a:t>Theophylline</a:t>
            </a:r>
            <a:endParaRPr lang="en-US" sz="3600" b="1" dirty="0" smtClean="0"/>
          </a:p>
          <a:p>
            <a:pPr lvl="1"/>
            <a:r>
              <a:rPr lang="en-US" sz="3600" b="1" dirty="0" err="1" smtClean="0"/>
              <a:t>Carbemazepine</a:t>
            </a:r>
            <a:endParaRPr lang="en-US" sz="3600"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Whole Bowel</a:t>
            </a:r>
          </a:p>
        </p:txBody>
      </p:sp>
      <p:sp>
        <p:nvSpPr>
          <p:cNvPr id="46083" name="Rectangle 3"/>
          <p:cNvSpPr>
            <a:spLocks noGrp="1" noChangeArrowheads="1"/>
          </p:cNvSpPr>
          <p:nvPr>
            <p:ph type="body" idx="1"/>
          </p:nvPr>
        </p:nvSpPr>
        <p:spPr>
          <a:xfrm>
            <a:off x="76200" y="1524000"/>
            <a:ext cx="8991600" cy="5029200"/>
          </a:xfrm>
        </p:spPr>
        <p:txBody>
          <a:bodyPr rtlCol="0">
            <a:noAutofit/>
          </a:bodyPr>
          <a:lstStyle/>
          <a:p>
            <a:pPr marL="438912" indent="-320040" fontAlgn="auto">
              <a:spcBef>
                <a:spcPts val="0"/>
              </a:spcBef>
              <a:spcAft>
                <a:spcPts val="0"/>
              </a:spcAft>
              <a:buFont typeface="Wingdings 2"/>
              <a:buChar char=""/>
              <a:defRPr/>
            </a:pPr>
            <a:r>
              <a:rPr lang="en-US" sz="2800" b="1" dirty="0" smtClean="0"/>
              <a:t>Isotonic polyethylene glycol electrolyte solutions </a:t>
            </a:r>
          </a:p>
          <a:p>
            <a:pPr marL="438912" indent="-320040" fontAlgn="auto">
              <a:spcBef>
                <a:spcPts val="0"/>
              </a:spcBef>
              <a:spcAft>
                <a:spcPts val="0"/>
              </a:spcAft>
              <a:buFont typeface="Wingdings 2"/>
              <a:buChar char=""/>
              <a:defRPr/>
            </a:pPr>
            <a:r>
              <a:rPr lang="en-US" sz="2800" b="1" dirty="0" smtClean="0"/>
              <a:t>Large volumes ingested “wash” the substances through the bowel</a:t>
            </a:r>
          </a:p>
          <a:p>
            <a:pPr marL="731520" lvl="1" indent="-274320" fontAlgn="auto">
              <a:spcAft>
                <a:spcPts val="0"/>
              </a:spcAft>
              <a:buFont typeface="Wingdings"/>
              <a:buChar char=""/>
              <a:defRPr/>
            </a:pPr>
            <a:r>
              <a:rPr lang="en-US" sz="2400" b="1" dirty="0" smtClean="0"/>
              <a:t>cleanses gut of intoxicants</a:t>
            </a:r>
          </a:p>
          <a:p>
            <a:pPr marL="731520" lvl="1" indent="-274320" fontAlgn="auto">
              <a:spcAft>
                <a:spcPts val="0"/>
              </a:spcAft>
              <a:buFont typeface="Wingdings"/>
              <a:buChar char=""/>
              <a:defRPr/>
            </a:pPr>
            <a:r>
              <a:rPr lang="en-US" sz="2400" b="1" dirty="0" smtClean="0"/>
              <a:t>PEG solutions at 2 Liters/hour</a:t>
            </a:r>
          </a:p>
          <a:p>
            <a:pPr marL="731520" lvl="1" indent="-274320" fontAlgn="auto">
              <a:spcAft>
                <a:spcPts val="0"/>
              </a:spcAft>
              <a:buFont typeface="Wingdings"/>
              <a:buChar char=""/>
              <a:defRPr/>
            </a:pPr>
            <a:r>
              <a:rPr lang="en-US" sz="2400" b="1" dirty="0" smtClean="0"/>
              <a:t>effective for use in LA preparations, body packers/stuffers, and some substances poorly absorbed by charcoal (ex  iron)</a:t>
            </a:r>
          </a:p>
          <a:p>
            <a:pPr marL="731520" lvl="1" indent="-274320" fontAlgn="auto">
              <a:spcAft>
                <a:spcPts val="0"/>
              </a:spcAft>
              <a:buFont typeface="Wingdings"/>
              <a:buChar char=""/>
              <a:defRPr/>
            </a:pPr>
            <a:r>
              <a:rPr lang="en-US" sz="2400" b="1" dirty="0" smtClean="0"/>
              <a:t>contraindicated if </a:t>
            </a:r>
            <a:r>
              <a:rPr lang="en-US" sz="2400" b="1" dirty="0" err="1" smtClean="0"/>
              <a:t>hematemesis</a:t>
            </a:r>
            <a:r>
              <a:rPr lang="en-US" sz="2400" b="1" dirty="0" smtClean="0"/>
              <a:t>, </a:t>
            </a:r>
            <a:r>
              <a:rPr lang="en-US" sz="2400" b="1" dirty="0" err="1" smtClean="0"/>
              <a:t>ileus</a:t>
            </a:r>
            <a:r>
              <a:rPr lang="en-US" sz="2400" b="1" dirty="0" smtClean="0"/>
              <a:t>, obstruction, perforation, or peritonitis </a:t>
            </a:r>
          </a:p>
          <a:p>
            <a:pPr marL="438912" indent="-320040" fontAlgn="auto">
              <a:spcBef>
                <a:spcPts val="0"/>
              </a:spcBef>
              <a:spcAft>
                <a:spcPts val="0"/>
              </a:spcAft>
              <a:buFont typeface="Wingdings 2"/>
              <a:buNone/>
              <a:defRPr/>
            </a:pPr>
            <a:endParaRPr lang="en-US" sz="2400" b="1" dirty="0" smtClean="0"/>
          </a:p>
          <a:p>
            <a:pPr marL="438912" indent="-320040" fontAlgn="auto">
              <a:spcBef>
                <a:spcPts val="0"/>
              </a:spcBef>
              <a:spcAft>
                <a:spcPts val="0"/>
              </a:spcAft>
              <a:buFont typeface="Wingdings 2"/>
              <a:buChar char=""/>
              <a:defRPr/>
            </a:pPr>
            <a:r>
              <a:rPr lang="en-US" sz="2800" b="1" dirty="0" smtClean="0"/>
              <a:t>Dose in volume sufficient to create clear rectal effluent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wipe(down)">
                                      <p:cBhvr>
                                        <p:cTn id="7" dur="500"/>
                                        <p:tgtEl>
                                          <p:spTgt spid="46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wipe(down)">
                                      <p:cBhvr>
                                        <p:cTn id="12" dur="500"/>
                                        <p:tgtEl>
                                          <p:spTgt spid="4608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animEffect transition="in" filter="wipe(down)">
                                      <p:cBhvr>
                                        <p:cTn id="15" dur="500"/>
                                        <p:tgtEl>
                                          <p:spTgt spid="4608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46083">
                                            <p:txEl>
                                              <p:pRg st="3" end="3"/>
                                            </p:txEl>
                                          </p:spTgt>
                                        </p:tgtEl>
                                        <p:attrNameLst>
                                          <p:attrName>style.visibility</p:attrName>
                                        </p:attrNameLst>
                                      </p:cBhvr>
                                      <p:to>
                                        <p:strVal val="visible"/>
                                      </p:to>
                                    </p:set>
                                    <p:animEffect transition="in" filter="wipe(down)">
                                      <p:cBhvr>
                                        <p:cTn id="18" dur="500"/>
                                        <p:tgtEl>
                                          <p:spTgt spid="46083">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46083">
                                            <p:txEl>
                                              <p:pRg st="4" end="4"/>
                                            </p:txEl>
                                          </p:spTgt>
                                        </p:tgtEl>
                                        <p:attrNameLst>
                                          <p:attrName>style.visibility</p:attrName>
                                        </p:attrNameLst>
                                      </p:cBhvr>
                                      <p:to>
                                        <p:strVal val="visible"/>
                                      </p:to>
                                    </p:set>
                                    <p:animEffect transition="in" filter="wipe(down)">
                                      <p:cBhvr>
                                        <p:cTn id="21" dur="500"/>
                                        <p:tgtEl>
                                          <p:spTgt spid="46083">
                                            <p:txEl>
                                              <p:pRg st="4" end="4"/>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46083">
                                            <p:txEl>
                                              <p:pRg st="5" end="5"/>
                                            </p:txEl>
                                          </p:spTgt>
                                        </p:tgtEl>
                                        <p:attrNameLst>
                                          <p:attrName>style.visibility</p:attrName>
                                        </p:attrNameLst>
                                      </p:cBhvr>
                                      <p:to>
                                        <p:strVal val="visible"/>
                                      </p:to>
                                    </p:set>
                                    <p:animEffect transition="in" filter="wipe(down)">
                                      <p:cBhvr>
                                        <p:cTn id="24" dur="500"/>
                                        <p:tgtEl>
                                          <p:spTgt spid="4608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46083">
                                            <p:txEl>
                                              <p:pRg st="7" end="7"/>
                                            </p:txEl>
                                          </p:spTgt>
                                        </p:tgtEl>
                                        <p:attrNameLst>
                                          <p:attrName>style.visibility</p:attrName>
                                        </p:attrNameLst>
                                      </p:cBhvr>
                                      <p:to>
                                        <p:strVal val="visible"/>
                                      </p:to>
                                    </p:set>
                                    <p:animEffect transition="in" filter="wipe(down)">
                                      <p:cBhvr>
                                        <p:cTn id="29" dur="500"/>
                                        <p:tgtEl>
                                          <p:spTgt spid="460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Enhancement of Elimination</a:t>
            </a:r>
          </a:p>
        </p:txBody>
      </p:sp>
      <p:sp>
        <p:nvSpPr>
          <p:cNvPr id="102403" name="Rectangle 3"/>
          <p:cNvSpPr>
            <a:spLocks noGrp="1" noChangeArrowheads="1"/>
          </p:cNvSpPr>
          <p:nvPr>
            <p:ph idx="1"/>
          </p:nvPr>
        </p:nvSpPr>
        <p:spPr/>
        <p:txBody>
          <a:bodyPr/>
          <a:lstStyle/>
          <a:p>
            <a:pPr>
              <a:buFont typeface="Wingdings" pitchFamily="2" charset="2"/>
              <a:buNone/>
            </a:pPr>
            <a:r>
              <a:rPr lang="en-US" sz="3600" b="1" dirty="0" smtClean="0"/>
              <a:t>In other words, get rid of the toxin faster</a:t>
            </a:r>
          </a:p>
          <a:p>
            <a:pPr>
              <a:buFont typeface="Wingdings" pitchFamily="2" charset="2"/>
              <a:buNone/>
            </a:pPr>
            <a:endParaRPr lang="en-US" sz="3600" b="1" dirty="0" smtClean="0"/>
          </a:p>
          <a:p>
            <a:r>
              <a:rPr lang="en-US" sz="3600" b="1" dirty="0" smtClean="0"/>
              <a:t>Cathartics - used, but no study showing benefit</a:t>
            </a:r>
          </a:p>
          <a:p>
            <a:r>
              <a:rPr lang="en-US" sz="3600" b="1" dirty="0" err="1" smtClean="0"/>
              <a:t>Alkalinization</a:t>
            </a:r>
            <a:r>
              <a:rPr lang="en-US" sz="3600" b="1" dirty="0" smtClean="0"/>
              <a:t> –  </a:t>
            </a:r>
            <a:r>
              <a:rPr lang="en-US" sz="3600" b="1" dirty="0" err="1" smtClean="0"/>
              <a:t>salicylates</a:t>
            </a:r>
            <a:r>
              <a:rPr lang="en-US" sz="3600" b="1" dirty="0" smtClean="0"/>
              <a:t>  </a:t>
            </a:r>
          </a:p>
          <a:p>
            <a:r>
              <a:rPr lang="en-US" sz="3600" b="1" dirty="0" err="1" smtClean="0"/>
              <a:t>Hemodialysis</a:t>
            </a:r>
            <a:endParaRPr lang="en-US" sz="3600" b="1" dirty="0" smtClean="0"/>
          </a:p>
          <a:p>
            <a:r>
              <a:rPr lang="en-US" sz="3600" b="1" dirty="0" err="1" smtClean="0"/>
              <a:t>Hemoperfusion</a:t>
            </a:r>
            <a:r>
              <a:rPr lang="en-US" sz="3600" b="1" dirty="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Antidotes</a:t>
            </a:r>
          </a:p>
        </p:txBody>
      </p:sp>
      <p:sp>
        <p:nvSpPr>
          <p:cNvPr id="107523" name="Rectangle 3"/>
          <p:cNvSpPr>
            <a:spLocks noGrp="1" noChangeArrowheads="1"/>
          </p:cNvSpPr>
          <p:nvPr>
            <p:ph idx="1"/>
          </p:nvPr>
        </p:nvSpPr>
        <p:spPr>
          <a:xfrm>
            <a:off x="228600" y="1524000"/>
            <a:ext cx="8686800" cy="4702175"/>
          </a:xfrm>
        </p:spPr>
        <p:txBody>
          <a:bodyPr/>
          <a:lstStyle/>
          <a:p>
            <a:r>
              <a:rPr lang="en-US" sz="4000" b="1" dirty="0" smtClean="0"/>
              <a:t>Very limited number of antidotes given the vast array of pharmaceuticals and chemicals</a:t>
            </a:r>
          </a:p>
          <a:p>
            <a:r>
              <a:rPr lang="en-US" sz="4000" b="1" dirty="0" smtClean="0"/>
              <a:t>“Coma Cocktail”</a:t>
            </a:r>
          </a:p>
          <a:p>
            <a:pPr lvl="1"/>
            <a:r>
              <a:rPr lang="en-US" sz="3600" b="1" dirty="0" smtClean="0"/>
              <a:t>glucose</a:t>
            </a:r>
          </a:p>
          <a:p>
            <a:pPr lvl="1"/>
            <a:r>
              <a:rPr lang="en-US" sz="3600" b="1" dirty="0" smtClean="0"/>
              <a:t>thiamine</a:t>
            </a:r>
          </a:p>
          <a:p>
            <a:pPr lvl="1"/>
            <a:r>
              <a:rPr lang="en-US" sz="3600" b="1" dirty="0" err="1" smtClean="0"/>
              <a:t>naloxone</a:t>
            </a:r>
            <a:endParaRPr lang="en-US" sz="3600" b="1" dirty="0" smtClean="0"/>
          </a:p>
          <a:p>
            <a:pPr lvl="1"/>
            <a:r>
              <a:rPr lang="en-US" sz="3600" b="1" dirty="0" smtClean="0"/>
              <a:t>** NOT </a:t>
            </a:r>
            <a:r>
              <a:rPr lang="en-US" sz="3600" b="1" dirty="0" err="1" smtClean="0"/>
              <a:t>flumazenil</a:t>
            </a:r>
            <a:r>
              <a:rPr lang="en-US" sz="3600" b="1" dirty="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52400"/>
            <a:ext cx="8229600" cy="1251062"/>
          </a:xfrm>
        </p:spPr>
        <p:txBody>
          <a:bodyPr/>
          <a:lstStyle/>
          <a:p>
            <a:pPr fontAlgn="auto">
              <a:spcAft>
                <a:spcPts val="0"/>
              </a:spcAft>
              <a:defRPr/>
            </a:pPr>
            <a:r>
              <a:rPr lang="en-US" sz="4800" smtClean="0">
                <a:solidFill>
                  <a:schemeClr val="accent1">
                    <a:satMod val="150000"/>
                  </a:schemeClr>
                </a:solidFill>
              </a:rPr>
              <a:t>Common Antidotes</a:t>
            </a:r>
          </a:p>
        </p:txBody>
      </p:sp>
      <p:sp>
        <p:nvSpPr>
          <p:cNvPr id="34819" name="Rectangle 3"/>
          <p:cNvSpPr>
            <a:spLocks noGrp="1" noChangeArrowheads="1"/>
          </p:cNvSpPr>
          <p:nvPr>
            <p:ph sz="half" idx="1"/>
          </p:nvPr>
        </p:nvSpPr>
        <p:spPr>
          <a:xfrm>
            <a:off x="228600" y="1600200"/>
            <a:ext cx="3922713" cy="4724400"/>
          </a:xfrm>
        </p:spPr>
        <p:txBody>
          <a:bodyPr rtlCol="0">
            <a:normAutofit/>
          </a:bodyPr>
          <a:lstStyle/>
          <a:p>
            <a:pPr marL="438912" indent="-320040" fontAlgn="auto">
              <a:spcBef>
                <a:spcPts val="0"/>
              </a:spcBef>
              <a:spcAft>
                <a:spcPts val="0"/>
              </a:spcAft>
              <a:buFont typeface="Wingdings 2"/>
              <a:buChar char=""/>
              <a:defRPr/>
            </a:pPr>
            <a:r>
              <a:rPr lang="en-US" sz="2400" b="1" dirty="0" smtClean="0"/>
              <a:t>Toxin</a:t>
            </a:r>
          </a:p>
          <a:p>
            <a:pPr marL="731520" lvl="1" indent="-274320" fontAlgn="auto">
              <a:spcAft>
                <a:spcPts val="0"/>
              </a:spcAft>
              <a:buFont typeface="Wingdings"/>
              <a:buChar char=""/>
              <a:defRPr/>
            </a:pPr>
            <a:r>
              <a:rPr lang="en-US" sz="2000" b="1" dirty="0" err="1" smtClean="0"/>
              <a:t>Paracetamol</a:t>
            </a:r>
            <a:endParaRPr lang="en-US" sz="2000" b="1" dirty="0" smtClean="0"/>
          </a:p>
          <a:p>
            <a:pPr marL="731520" lvl="1" indent="-274320" fontAlgn="auto">
              <a:spcAft>
                <a:spcPts val="0"/>
              </a:spcAft>
              <a:buFont typeface="Wingdings"/>
              <a:buChar char=""/>
              <a:defRPr/>
            </a:pPr>
            <a:r>
              <a:rPr lang="en-US" sz="2000" b="1" dirty="0" err="1" smtClean="0"/>
              <a:t>Tricyclics</a:t>
            </a:r>
            <a:endParaRPr lang="en-US" sz="2000" b="1" dirty="0" smtClean="0"/>
          </a:p>
          <a:p>
            <a:pPr marL="731520" lvl="1" indent="-274320" fontAlgn="auto">
              <a:spcAft>
                <a:spcPts val="0"/>
              </a:spcAft>
              <a:buFont typeface="Wingdings"/>
              <a:buChar char=""/>
              <a:defRPr/>
            </a:pPr>
            <a:r>
              <a:rPr lang="en-US" sz="2000" b="1" dirty="0" smtClean="0"/>
              <a:t>Opiates</a:t>
            </a:r>
          </a:p>
          <a:p>
            <a:pPr marL="731520" lvl="1" indent="-274320" fontAlgn="auto">
              <a:spcAft>
                <a:spcPts val="0"/>
              </a:spcAft>
              <a:buFont typeface="Wingdings"/>
              <a:buChar char=""/>
              <a:defRPr/>
            </a:pPr>
            <a:r>
              <a:rPr lang="en-US" sz="2000" b="1" dirty="0" smtClean="0"/>
              <a:t>Organophosphates</a:t>
            </a:r>
          </a:p>
          <a:p>
            <a:pPr marL="731520" lvl="1" indent="-274320" fontAlgn="auto">
              <a:spcAft>
                <a:spcPts val="0"/>
              </a:spcAft>
              <a:buFont typeface="Wingdings"/>
              <a:buChar char=""/>
              <a:defRPr/>
            </a:pPr>
            <a:r>
              <a:rPr lang="en-US" sz="2000" b="1" dirty="0" smtClean="0"/>
              <a:t>Heavy metals</a:t>
            </a:r>
          </a:p>
          <a:p>
            <a:pPr marL="731520" lvl="1" indent="-274320" fontAlgn="auto">
              <a:spcAft>
                <a:spcPts val="0"/>
              </a:spcAft>
              <a:buFont typeface="Wingdings"/>
              <a:buChar char=""/>
              <a:defRPr/>
            </a:pPr>
            <a:r>
              <a:rPr lang="en-US" sz="2000" b="1" dirty="0" smtClean="0"/>
              <a:t>Iron</a:t>
            </a:r>
          </a:p>
          <a:p>
            <a:pPr marL="731520" lvl="1" indent="-274320" fontAlgn="auto">
              <a:spcAft>
                <a:spcPts val="0"/>
              </a:spcAft>
              <a:buFont typeface="Wingdings"/>
              <a:buChar char=""/>
              <a:defRPr/>
            </a:pPr>
            <a:r>
              <a:rPr lang="en-US" sz="2000" b="1" dirty="0" err="1" smtClean="0"/>
              <a:t>Digoxin</a:t>
            </a:r>
            <a:endParaRPr lang="en-US" sz="2000" b="1" dirty="0" smtClean="0"/>
          </a:p>
          <a:p>
            <a:pPr marL="731520" lvl="1" indent="-274320" fontAlgn="auto">
              <a:spcAft>
                <a:spcPts val="0"/>
              </a:spcAft>
              <a:buFont typeface="Wingdings"/>
              <a:buChar char=""/>
              <a:defRPr/>
            </a:pPr>
            <a:r>
              <a:rPr lang="en-US" sz="2000" b="1" dirty="0" smtClean="0"/>
              <a:t>Beta-blocker</a:t>
            </a:r>
          </a:p>
          <a:p>
            <a:pPr marL="731520" lvl="1" indent="-274320" fontAlgn="auto">
              <a:spcAft>
                <a:spcPts val="0"/>
              </a:spcAft>
              <a:buFont typeface="Wingdings"/>
              <a:buChar char=""/>
              <a:defRPr/>
            </a:pPr>
            <a:r>
              <a:rPr lang="en-US" sz="2000" b="1" dirty="0" smtClean="0"/>
              <a:t>Calcium channel blockers</a:t>
            </a:r>
          </a:p>
          <a:p>
            <a:pPr marL="731520" lvl="1" indent="-274320" fontAlgn="auto">
              <a:spcAft>
                <a:spcPts val="0"/>
              </a:spcAft>
              <a:buFont typeface="Wingdings"/>
              <a:buChar char=""/>
              <a:defRPr/>
            </a:pPr>
            <a:r>
              <a:rPr lang="en-US" sz="2000" b="1" dirty="0" smtClean="0"/>
              <a:t>Cyanide</a:t>
            </a:r>
          </a:p>
        </p:txBody>
      </p:sp>
      <p:sp>
        <p:nvSpPr>
          <p:cNvPr id="34820" name="Rectangle 4"/>
          <p:cNvSpPr>
            <a:spLocks noGrp="1" noChangeArrowheads="1"/>
          </p:cNvSpPr>
          <p:nvPr>
            <p:ph sz="half" idx="2"/>
          </p:nvPr>
        </p:nvSpPr>
        <p:spPr>
          <a:xfrm>
            <a:off x="4114800" y="1600200"/>
            <a:ext cx="4876800" cy="4953000"/>
          </a:xfrm>
        </p:spPr>
        <p:txBody>
          <a:bodyPr rtlCol="0">
            <a:noAutofit/>
          </a:bodyPr>
          <a:lstStyle/>
          <a:p>
            <a:pPr marL="438912" indent="-320040" fontAlgn="auto">
              <a:spcBef>
                <a:spcPts val="0"/>
              </a:spcBef>
              <a:spcAft>
                <a:spcPts val="0"/>
              </a:spcAft>
              <a:buFont typeface="Wingdings 2"/>
              <a:buChar char=""/>
              <a:defRPr/>
            </a:pPr>
            <a:r>
              <a:rPr lang="en-US" sz="2400" b="1" dirty="0" smtClean="0"/>
              <a:t>Antidote</a:t>
            </a:r>
          </a:p>
          <a:p>
            <a:pPr marL="731520" lvl="1" indent="-274320" fontAlgn="auto">
              <a:spcAft>
                <a:spcPts val="0"/>
              </a:spcAft>
              <a:buFont typeface="Wingdings"/>
              <a:buChar char=""/>
              <a:defRPr/>
            </a:pPr>
            <a:r>
              <a:rPr lang="en-US" sz="2000" b="1" dirty="0" smtClean="0"/>
              <a:t>N </a:t>
            </a:r>
            <a:r>
              <a:rPr lang="en-US" sz="2000" b="1" dirty="0" err="1" smtClean="0"/>
              <a:t>acetylcysteine</a:t>
            </a:r>
            <a:endParaRPr lang="en-US" sz="2000" b="1" dirty="0" smtClean="0"/>
          </a:p>
          <a:p>
            <a:pPr marL="731520" lvl="1" indent="-274320" fontAlgn="auto">
              <a:spcAft>
                <a:spcPts val="0"/>
              </a:spcAft>
              <a:buFont typeface="Wingdings"/>
              <a:buChar char=""/>
              <a:defRPr/>
            </a:pPr>
            <a:r>
              <a:rPr lang="en-US" sz="2000" b="1" dirty="0" smtClean="0"/>
              <a:t>Na bicarbonate</a:t>
            </a:r>
          </a:p>
          <a:p>
            <a:pPr marL="731520" lvl="1" indent="-274320" fontAlgn="auto">
              <a:spcAft>
                <a:spcPts val="0"/>
              </a:spcAft>
              <a:buFont typeface="Wingdings"/>
              <a:buChar char=""/>
              <a:defRPr/>
            </a:pPr>
            <a:r>
              <a:rPr lang="en-US" sz="2000" b="1" dirty="0" err="1" smtClean="0"/>
              <a:t>Naloxaone</a:t>
            </a:r>
            <a:endParaRPr lang="en-US" sz="2000" b="1" dirty="0" smtClean="0"/>
          </a:p>
          <a:p>
            <a:pPr marL="731520" lvl="1" indent="-274320" fontAlgn="auto">
              <a:spcAft>
                <a:spcPts val="0"/>
              </a:spcAft>
              <a:buFont typeface="Wingdings"/>
              <a:buChar char=""/>
              <a:defRPr/>
            </a:pPr>
            <a:r>
              <a:rPr lang="en-US" sz="2000" b="1" dirty="0" smtClean="0"/>
              <a:t>2 PAM</a:t>
            </a:r>
          </a:p>
          <a:p>
            <a:pPr marL="731520" lvl="1" indent="-274320" fontAlgn="auto">
              <a:spcAft>
                <a:spcPts val="0"/>
              </a:spcAft>
              <a:buFont typeface="Wingdings"/>
              <a:buChar char=""/>
              <a:defRPr/>
            </a:pPr>
            <a:r>
              <a:rPr lang="en-US" sz="2000" b="1" dirty="0" smtClean="0"/>
              <a:t>BAL</a:t>
            </a:r>
          </a:p>
          <a:p>
            <a:pPr marL="731520" lvl="1" indent="-274320" fontAlgn="auto">
              <a:spcAft>
                <a:spcPts val="0"/>
              </a:spcAft>
              <a:buFont typeface="Wingdings"/>
              <a:buChar char=""/>
              <a:defRPr/>
            </a:pPr>
            <a:r>
              <a:rPr lang="en-US" sz="2000" b="1" dirty="0" err="1" smtClean="0"/>
              <a:t>Desferoxamine</a:t>
            </a:r>
            <a:endParaRPr lang="en-US" sz="2000" b="1" dirty="0" smtClean="0"/>
          </a:p>
          <a:p>
            <a:pPr marL="731520" lvl="1" indent="-274320" fontAlgn="auto">
              <a:spcAft>
                <a:spcPts val="0"/>
              </a:spcAft>
              <a:buFont typeface="Wingdings"/>
              <a:buChar char=""/>
              <a:defRPr/>
            </a:pPr>
            <a:r>
              <a:rPr lang="en-US" sz="2000" b="1" dirty="0" smtClean="0"/>
              <a:t>Dig </a:t>
            </a:r>
            <a:r>
              <a:rPr lang="en-US" sz="2000" b="1" dirty="0" err="1" smtClean="0"/>
              <a:t>Fab</a:t>
            </a:r>
            <a:r>
              <a:rPr lang="en-US" sz="2000" b="1" dirty="0" smtClean="0"/>
              <a:t> (</a:t>
            </a:r>
            <a:r>
              <a:rPr lang="en-US" sz="2000" b="1" dirty="0" err="1" smtClean="0"/>
              <a:t>Digibind</a:t>
            </a:r>
            <a:r>
              <a:rPr lang="en-US" sz="2000" b="1" dirty="0" smtClean="0"/>
              <a:t>)</a:t>
            </a:r>
          </a:p>
          <a:p>
            <a:pPr marL="731520" lvl="1" indent="-274320" fontAlgn="auto">
              <a:spcAft>
                <a:spcPts val="0"/>
              </a:spcAft>
              <a:buFont typeface="Wingdings"/>
              <a:buChar char=""/>
              <a:defRPr/>
            </a:pPr>
            <a:r>
              <a:rPr lang="en-US" sz="2000" b="1" dirty="0" smtClean="0"/>
              <a:t>Glucagon</a:t>
            </a:r>
          </a:p>
          <a:p>
            <a:pPr marL="731520" lvl="1" indent="-274320" fontAlgn="auto">
              <a:spcAft>
                <a:spcPts val="0"/>
              </a:spcAft>
              <a:buFont typeface="Wingdings"/>
              <a:buChar char=""/>
              <a:defRPr/>
            </a:pPr>
            <a:r>
              <a:rPr lang="en-US" sz="2000" b="1" dirty="0" smtClean="0"/>
              <a:t>Calcium, glucagon, </a:t>
            </a:r>
            <a:r>
              <a:rPr lang="en-US" sz="2000" b="1" dirty="0" err="1" smtClean="0"/>
              <a:t>gluc</a:t>
            </a:r>
            <a:r>
              <a:rPr lang="en-US" sz="2000" b="1" dirty="0" smtClean="0"/>
              <a:t>/insulin</a:t>
            </a:r>
          </a:p>
          <a:p>
            <a:pPr marL="731520" lvl="1" indent="-274320" fontAlgn="auto">
              <a:spcAft>
                <a:spcPts val="0"/>
              </a:spcAft>
              <a:buFont typeface="Wingdings"/>
              <a:buChar char=""/>
              <a:defRPr/>
            </a:pPr>
            <a:r>
              <a:rPr lang="en-US" sz="2000" b="1" dirty="0" smtClean="0"/>
              <a:t>Sodium nitrite, sodium </a:t>
            </a:r>
            <a:r>
              <a:rPr lang="en-US" sz="2000" b="1" dirty="0" err="1" smtClean="0"/>
              <a:t>thiosulfate</a:t>
            </a:r>
            <a:r>
              <a:rPr lang="en-US" sz="2000" b="1" dirty="0" smtClean="0"/>
              <a:t>, </a:t>
            </a:r>
            <a:r>
              <a:rPr lang="en-US" sz="2000" b="1" dirty="0" err="1" smtClean="0"/>
              <a:t>hydroxycobalamine</a:t>
            </a:r>
            <a:endParaRPr lang="en-US" sz="2000"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52400"/>
            <a:ext cx="8229600" cy="1251062"/>
          </a:xfrm>
        </p:spPr>
        <p:txBody>
          <a:bodyPr/>
          <a:lstStyle/>
          <a:p>
            <a:pPr fontAlgn="auto">
              <a:spcAft>
                <a:spcPts val="0"/>
              </a:spcAft>
              <a:defRPr/>
            </a:pPr>
            <a:r>
              <a:rPr lang="en-US" sz="4800" smtClean="0">
                <a:solidFill>
                  <a:schemeClr val="accent1">
                    <a:satMod val="150000"/>
                  </a:schemeClr>
                </a:solidFill>
              </a:rPr>
              <a:t>Common Antidotes</a:t>
            </a:r>
          </a:p>
        </p:txBody>
      </p:sp>
      <p:sp>
        <p:nvSpPr>
          <p:cNvPr id="109571" name="Rectangle 3"/>
          <p:cNvSpPr>
            <a:spLocks noGrp="1" noChangeArrowheads="1"/>
          </p:cNvSpPr>
          <p:nvPr>
            <p:ph sz="half" idx="1"/>
          </p:nvPr>
        </p:nvSpPr>
        <p:spPr>
          <a:xfrm>
            <a:off x="304800" y="1905000"/>
            <a:ext cx="4495800" cy="4114800"/>
          </a:xfrm>
        </p:spPr>
        <p:txBody>
          <a:bodyPr/>
          <a:lstStyle/>
          <a:p>
            <a:r>
              <a:rPr lang="en-US" sz="3200" b="1" dirty="0" smtClean="0"/>
              <a:t>Toxin</a:t>
            </a:r>
          </a:p>
          <a:p>
            <a:pPr lvl="1"/>
            <a:r>
              <a:rPr lang="en-US" sz="2800" b="1" dirty="0" smtClean="0"/>
              <a:t>Methanol, ethylene glycol</a:t>
            </a:r>
          </a:p>
          <a:p>
            <a:pPr lvl="1"/>
            <a:r>
              <a:rPr lang="en-US" sz="2800" b="1" dirty="0" err="1" smtClean="0"/>
              <a:t>Methemoglobinemia</a:t>
            </a:r>
            <a:endParaRPr lang="en-US" sz="2800" b="1" dirty="0" smtClean="0"/>
          </a:p>
          <a:p>
            <a:pPr lvl="1"/>
            <a:r>
              <a:rPr lang="en-US" sz="2800" b="1" dirty="0" err="1" smtClean="0"/>
              <a:t>Anticholinergics</a:t>
            </a:r>
            <a:endParaRPr lang="en-US" sz="2800" b="1" dirty="0" smtClean="0"/>
          </a:p>
          <a:p>
            <a:pPr lvl="1"/>
            <a:r>
              <a:rPr lang="en-US" sz="2800" b="1" dirty="0" err="1" smtClean="0"/>
              <a:t>Isoniazid</a:t>
            </a:r>
            <a:endParaRPr lang="en-US" sz="2800" b="1" dirty="0" smtClean="0"/>
          </a:p>
          <a:p>
            <a:pPr lvl="1"/>
            <a:r>
              <a:rPr lang="en-US" sz="2800" b="1" dirty="0" smtClean="0"/>
              <a:t>Snakebites</a:t>
            </a:r>
          </a:p>
        </p:txBody>
      </p:sp>
      <p:sp>
        <p:nvSpPr>
          <p:cNvPr id="109572" name="Rectangle 4"/>
          <p:cNvSpPr>
            <a:spLocks noGrp="1" noChangeArrowheads="1"/>
          </p:cNvSpPr>
          <p:nvPr>
            <p:ph sz="half" idx="2"/>
          </p:nvPr>
        </p:nvSpPr>
        <p:spPr>
          <a:xfrm>
            <a:off x="4992688" y="1905000"/>
            <a:ext cx="3922712" cy="3733800"/>
          </a:xfrm>
        </p:spPr>
        <p:txBody>
          <a:bodyPr/>
          <a:lstStyle/>
          <a:p>
            <a:r>
              <a:rPr lang="en-US" sz="3200" b="1" dirty="0" smtClean="0"/>
              <a:t>Antidote</a:t>
            </a:r>
          </a:p>
          <a:p>
            <a:pPr lvl="1"/>
            <a:r>
              <a:rPr lang="en-US" sz="2800" b="1" dirty="0" err="1" smtClean="0"/>
              <a:t>Fomepizole</a:t>
            </a:r>
            <a:r>
              <a:rPr lang="en-US" sz="2800" b="1" dirty="0" smtClean="0"/>
              <a:t> (</a:t>
            </a:r>
            <a:r>
              <a:rPr lang="en-US" sz="2800" b="1" dirty="0" err="1" smtClean="0"/>
              <a:t>Antizole</a:t>
            </a:r>
            <a:r>
              <a:rPr lang="en-US" sz="2800" b="1" dirty="0" smtClean="0"/>
              <a:t>)</a:t>
            </a:r>
          </a:p>
          <a:p>
            <a:pPr lvl="1"/>
            <a:r>
              <a:rPr lang="en-US" sz="2800" b="1" dirty="0" err="1" smtClean="0"/>
              <a:t>Methylene</a:t>
            </a:r>
            <a:r>
              <a:rPr lang="en-US" sz="2800" b="1" dirty="0" smtClean="0"/>
              <a:t> blue</a:t>
            </a:r>
          </a:p>
          <a:p>
            <a:pPr lvl="1"/>
            <a:r>
              <a:rPr lang="en-US" sz="2800" b="1" dirty="0" err="1" smtClean="0"/>
              <a:t>Physostigmine</a:t>
            </a:r>
            <a:endParaRPr lang="en-US" sz="2800" b="1" dirty="0" smtClean="0"/>
          </a:p>
          <a:p>
            <a:pPr lvl="1"/>
            <a:r>
              <a:rPr lang="en-US" sz="2800" b="1" dirty="0" smtClean="0"/>
              <a:t>Pyridoxine</a:t>
            </a:r>
          </a:p>
          <a:p>
            <a:pPr lvl="1"/>
            <a:r>
              <a:rPr lang="en-US" sz="2800" b="1" dirty="0" err="1" smtClean="0"/>
              <a:t>Antivenom</a:t>
            </a:r>
            <a:endParaRPr lang="en-US" sz="28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838200" y="304800"/>
            <a:ext cx="7400925" cy="1143000"/>
          </a:xfrm>
        </p:spPr>
        <p:txBody>
          <a:bodyPr>
            <a:noAutofit/>
          </a:bodyPr>
          <a:lstStyle/>
          <a:p>
            <a:pPr algn="ctr"/>
            <a:r>
              <a:rPr lang="en-US" sz="4800" dirty="0"/>
              <a:t>The Dose Makes The Poison</a:t>
            </a:r>
            <a:endParaRPr lang="en-US" sz="6600" dirty="0">
              <a:solidFill>
                <a:schemeClr val="tx1"/>
              </a:solidFill>
            </a:endParaRPr>
          </a:p>
        </p:txBody>
      </p:sp>
      <p:sp>
        <p:nvSpPr>
          <p:cNvPr id="5" name="Rectangle 3"/>
          <p:cNvSpPr txBox="1">
            <a:spLocks noChangeArrowheads="1"/>
          </p:cNvSpPr>
          <p:nvPr/>
        </p:nvSpPr>
        <p:spPr bwMode="auto">
          <a:xfrm>
            <a:off x="2705100" y="1905000"/>
            <a:ext cx="6057900" cy="34290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marL="438150" marR="0" lvl="0" indent="-319088" algn="l" defTabSz="914400" rtl="0" eaLnBrk="1" fontAlgn="base" latinLnBrk="0" hangingPunct="1">
              <a:lnSpc>
                <a:spcPct val="100000"/>
              </a:lnSpc>
              <a:spcBef>
                <a:spcPct val="0"/>
              </a:spcBef>
              <a:spcAft>
                <a:spcPct val="0"/>
              </a:spcAft>
              <a:buClr>
                <a:schemeClr val="tx1"/>
              </a:buClr>
              <a:buSzPct val="80000"/>
              <a:buFont typeface="Wingdings" pitchFamily="2" charset="2"/>
              <a:buNone/>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“What is there that is not poison? All things are poison and nothing [is] without poison. Solely the dose determines that a thing is not a poison”</a:t>
            </a:r>
            <a:endParaRPr kumimoji="0" lang="en-US" sz="3600" b="1"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4" descr="paracels"/>
          <p:cNvPicPr>
            <a:picLocks noChangeAspect="1" noChangeArrowheads="1"/>
          </p:cNvPicPr>
          <p:nvPr/>
        </p:nvPicPr>
        <p:blipFill>
          <a:blip r:embed="rId2" cstate="print"/>
          <a:srcRect/>
          <a:stretch>
            <a:fillRect/>
          </a:stretch>
        </p:blipFill>
        <p:spPr bwMode="auto">
          <a:xfrm>
            <a:off x="609600" y="1828800"/>
            <a:ext cx="2035175" cy="3048000"/>
          </a:xfrm>
          <a:prstGeom prst="rect">
            <a:avLst/>
          </a:prstGeom>
          <a:noFill/>
        </p:spPr>
      </p:pic>
      <p:sp>
        <p:nvSpPr>
          <p:cNvPr id="7" name="Text Box 5"/>
          <p:cNvSpPr txBox="1">
            <a:spLocks noChangeArrowheads="1"/>
          </p:cNvSpPr>
          <p:nvPr/>
        </p:nvSpPr>
        <p:spPr bwMode="auto">
          <a:xfrm>
            <a:off x="1066800" y="5722203"/>
            <a:ext cx="7105650" cy="830997"/>
          </a:xfrm>
          <a:prstGeom prst="rect">
            <a:avLst/>
          </a:prstGeom>
          <a:noFill/>
          <a:ln w="9525">
            <a:noFill/>
            <a:miter lim="800000"/>
            <a:headEnd/>
            <a:tailEnd/>
          </a:ln>
          <a:effectLst>
            <a:outerShdw dist="25400" algn="ctr" rotWithShape="0">
              <a:schemeClr val="bg1"/>
            </a:outerShdw>
          </a:effectLst>
        </p:spPr>
        <p:txBody>
          <a:bodyPr wrap="square">
            <a:spAutoFit/>
          </a:bodyPr>
          <a:lstStyle/>
          <a:p>
            <a:pPr algn="l" eaLnBrk="0" hangingPunct="0"/>
            <a:r>
              <a:rPr lang="en-US" b="1" dirty="0">
                <a:latin typeface="Times New Roman" pitchFamily="18" charset="0"/>
              </a:rPr>
              <a:t>Philip Theophrastus Bombast von </a:t>
            </a:r>
            <a:r>
              <a:rPr lang="en-US" b="1" dirty="0" err="1">
                <a:latin typeface="Times New Roman" pitchFamily="18" charset="0"/>
              </a:rPr>
              <a:t>Hohenheim</a:t>
            </a:r>
            <a:r>
              <a:rPr lang="en-US" b="1" dirty="0">
                <a:latin typeface="Times New Roman" pitchFamily="18" charset="0"/>
              </a:rPr>
              <a:t> </a:t>
            </a:r>
          </a:p>
          <a:p>
            <a:pPr algn="l" eaLnBrk="0" hangingPunct="0"/>
            <a:r>
              <a:rPr lang="en-US" b="1" dirty="0">
                <a:latin typeface="Times New Roman" pitchFamily="18" charset="0"/>
              </a:rPr>
              <a:t>aka PARACELSUS (1493-1541</a:t>
            </a:r>
            <a:r>
              <a:rPr lang="en-US" b="1" dirty="0" smtClean="0">
                <a:latin typeface="Times New Roman" pitchFamily="18" charset="0"/>
              </a:rPr>
              <a:t>)</a:t>
            </a:r>
            <a:r>
              <a:rPr lang="en-US" b="1" dirty="0" smtClean="0"/>
              <a:t> </a:t>
            </a:r>
            <a:endParaRPr lang="en-US" b="1" dirty="0">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fontAlgn="auto">
              <a:spcAft>
                <a:spcPts val="0"/>
              </a:spcAft>
              <a:defRPr/>
            </a:pPr>
            <a:r>
              <a:rPr lang="en-US" sz="4400" smtClean="0">
                <a:solidFill>
                  <a:schemeClr val="accent1">
                    <a:satMod val="150000"/>
                  </a:schemeClr>
                </a:solidFill>
              </a:rPr>
              <a:t>High Risk Patients </a:t>
            </a:r>
            <a:br>
              <a:rPr lang="en-US" sz="4400" smtClean="0">
                <a:solidFill>
                  <a:schemeClr val="accent1">
                    <a:satMod val="150000"/>
                  </a:schemeClr>
                </a:solidFill>
              </a:rPr>
            </a:br>
            <a:r>
              <a:rPr lang="en-US" sz="4400" smtClean="0">
                <a:solidFill>
                  <a:schemeClr val="accent1">
                    <a:satMod val="150000"/>
                  </a:schemeClr>
                </a:solidFill>
              </a:rPr>
              <a:t>(ICU wannabees)</a:t>
            </a:r>
          </a:p>
        </p:txBody>
      </p:sp>
      <p:sp>
        <p:nvSpPr>
          <p:cNvPr id="111619" name="Rectangle 3"/>
          <p:cNvSpPr>
            <a:spLocks noGrp="1" noChangeArrowheads="1"/>
          </p:cNvSpPr>
          <p:nvPr>
            <p:ph idx="1"/>
          </p:nvPr>
        </p:nvSpPr>
        <p:spPr>
          <a:xfrm>
            <a:off x="381000" y="1752600"/>
            <a:ext cx="8534400" cy="4876800"/>
          </a:xfrm>
        </p:spPr>
        <p:txBody>
          <a:bodyPr/>
          <a:lstStyle/>
          <a:p>
            <a:r>
              <a:rPr lang="en-US" sz="3600" b="1" dirty="0" smtClean="0"/>
              <a:t>Needs circulatory or respiratory support</a:t>
            </a:r>
          </a:p>
          <a:p>
            <a:r>
              <a:rPr lang="en-US" sz="3600" b="1" dirty="0" smtClean="0"/>
              <a:t>altered mental status &gt; 3 hours</a:t>
            </a:r>
          </a:p>
          <a:p>
            <a:r>
              <a:rPr lang="en-US" sz="3600" b="1" dirty="0" smtClean="0"/>
              <a:t>seizures</a:t>
            </a:r>
          </a:p>
          <a:p>
            <a:r>
              <a:rPr lang="en-US" sz="3600" b="1" dirty="0" smtClean="0"/>
              <a:t>arrhythmia</a:t>
            </a:r>
          </a:p>
          <a:p>
            <a:r>
              <a:rPr lang="en-US" sz="3600" b="1" dirty="0" smtClean="0"/>
              <a:t>second or third degree heart block</a:t>
            </a:r>
          </a:p>
          <a:p>
            <a:r>
              <a:rPr lang="en-US" sz="3600" b="1" dirty="0" smtClean="0"/>
              <a:t>widened QRS</a:t>
            </a:r>
          </a:p>
          <a:p>
            <a:r>
              <a:rPr lang="en-US" sz="3600" b="1" dirty="0" smtClean="0"/>
              <a:t>unresponsive to verbal stimuli</a:t>
            </a:r>
          </a:p>
          <a:p>
            <a:r>
              <a:rPr lang="en-US" sz="3600" b="1" dirty="0" smtClean="0"/>
              <a:t>arterial pCO</a:t>
            </a:r>
            <a:r>
              <a:rPr lang="en-US" sz="3600" b="1" baseline="-25000" dirty="0" smtClean="0"/>
              <a:t>2</a:t>
            </a:r>
            <a:r>
              <a:rPr lang="en-US" sz="3600" b="1" dirty="0" smtClean="0"/>
              <a:t> &gt; 45 mmHg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down)">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down)">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down)">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down)">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down)">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down)">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down)">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down)">
                                      <p:cBhvr>
                                        <p:cTn id="42" dur="500"/>
                                        <p:tgtEl>
                                          <p:spTgt spid="1116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fontAlgn="auto">
              <a:spcAft>
                <a:spcPts val="0"/>
              </a:spcAft>
              <a:defRPr/>
            </a:pPr>
            <a:r>
              <a:rPr lang="en-US" dirty="0" smtClean="0">
                <a:solidFill>
                  <a:schemeClr val="accent1">
                    <a:satMod val="150000"/>
                  </a:schemeClr>
                </a:solidFill>
              </a:rPr>
              <a:t>Our patient. . .</a:t>
            </a:r>
          </a:p>
        </p:txBody>
      </p:sp>
      <p:sp>
        <p:nvSpPr>
          <p:cNvPr id="20483" name="Rectangle 3"/>
          <p:cNvSpPr>
            <a:spLocks noGrp="1" noChangeArrowheads="1"/>
          </p:cNvSpPr>
          <p:nvPr>
            <p:ph type="body" idx="1"/>
          </p:nvPr>
        </p:nvSpPr>
        <p:spPr>
          <a:xfrm>
            <a:off x="457200" y="1600200"/>
            <a:ext cx="8229600" cy="4625975"/>
          </a:xfrm>
        </p:spPr>
        <p:txBody>
          <a:bodyPr/>
          <a:lstStyle/>
          <a:p>
            <a:r>
              <a:rPr lang="en-US" sz="3600" b="1" dirty="0" smtClean="0"/>
              <a:t>29 year old man</a:t>
            </a:r>
          </a:p>
          <a:p>
            <a:pPr lvl="1"/>
            <a:r>
              <a:rPr lang="en-US" sz="3200" b="1" dirty="0" smtClean="0"/>
              <a:t>found “down”</a:t>
            </a:r>
          </a:p>
          <a:p>
            <a:pPr lvl="1"/>
            <a:r>
              <a:rPr lang="en-US" sz="3200" b="1" dirty="0" smtClean="0"/>
              <a:t>Ex-room mates transport to ED</a:t>
            </a:r>
          </a:p>
          <a:p>
            <a:pPr lvl="1"/>
            <a:r>
              <a:rPr lang="en-US" sz="3200" b="1" dirty="0" smtClean="0"/>
              <a:t>Reports from scene: “he took something”</a:t>
            </a:r>
          </a:p>
          <a:p>
            <a:pPr lvl="1"/>
            <a:r>
              <a:rPr lang="en-US" sz="3200" b="1" dirty="0" smtClean="0"/>
              <a:t>No pill bottles on scene</a:t>
            </a:r>
          </a:p>
          <a:p>
            <a:pPr lvl="1"/>
            <a:r>
              <a:rPr lang="en-US" sz="3200" b="1" dirty="0" smtClean="0"/>
              <a:t>No family with him</a:t>
            </a:r>
          </a:p>
          <a:p>
            <a:pPr lvl="1"/>
            <a:r>
              <a:rPr lang="en-US" sz="3200" b="1" dirty="0" smtClean="0"/>
              <a:t>Roommates that found him are long gone</a:t>
            </a:r>
          </a:p>
          <a:p>
            <a:r>
              <a:rPr lang="en-US" sz="3600" b="1" dirty="0" smtClean="0"/>
              <a:t>He is now in your ED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dissolve">
                                      <p:cBhvr>
                                        <p:cTn id="7" dur="500"/>
                                        <p:tgtEl>
                                          <p:spTgt spid="2048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0483">
                                            <p:txEl>
                                              <p:pRg st="1" end="1"/>
                                            </p:txEl>
                                          </p:spTgt>
                                        </p:tgtEl>
                                        <p:attrNameLst>
                                          <p:attrName>style.visibility</p:attrName>
                                        </p:attrNameLst>
                                      </p:cBhvr>
                                      <p:to>
                                        <p:strVal val="visible"/>
                                      </p:to>
                                    </p:set>
                                    <p:animEffect transition="in" filter="dissolve">
                                      <p:cBhvr>
                                        <p:cTn id="10" dur="500"/>
                                        <p:tgtEl>
                                          <p:spTgt spid="2048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Effect transition="in" filter="dissolve">
                                      <p:cBhvr>
                                        <p:cTn id="13" dur="500"/>
                                        <p:tgtEl>
                                          <p:spTgt spid="2048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0483">
                                            <p:txEl>
                                              <p:pRg st="3" end="3"/>
                                            </p:txEl>
                                          </p:spTgt>
                                        </p:tgtEl>
                                        <p:attrNameLst>
                                          <p:attrName>style.visibility</p:attrName>
                                        </p:attrNameLst>
                                      </p:cBhvr>
                                      <p:to>
                                        <p:strVal val="visible"/>
                                      </p:to>
                                    </p:set>
                                    <p:animEffect transition="in" filter="dissolve">
                                      <p:cBhvr>
                                        <p:cTn id="16" dur="500"/>
                                        <p:tgtEl>
                                          <p:spTgt spid="2048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0483">
                                            <p:txEl>
                                              <p:pRg st="4" end="4"/>
                                            </p:txEl>
                                          </p:spTgt>
                                        </p:tgtEl>
                                        <p:attrNameLst>
                                          <p:attrName>style.visibility</p:attrName>
                                        </p:attrNameLst>
                                      </p:cBhvr>
                                      <p:to>
                                        <p:strVal val="visible"/>
                                      </p:to>
                                    </p:set>
                                    <p:animEffect transition="in" filter="dissolve">
                                      <p:cBhvr>
                                        <p:cTn id="19" dur="500"/>
                                        <p:tgtEl>
                                          <p:spTgt spid="20483">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0483">
                                            <p:txEl>
                                              <p:pRg st="5" end="5"/>
                                            </p:txEl>
                                          </p:spTgt>
                                        </p:tgtEl>
                                        <p:attrNameLst>
                                          <p:attrName>style.visibility</p:attrName>
                                        </p:attrNameLst>
                                      </p:cBhvr>
                                      <p:to>
                                        <p:strVal val="visible"/>
                                      </p:to>
                                    </p:set>
                                    <p:animEffect transition="in" filter="dissolve">
                                      <p:cBhvr>
                                        <p:cTn id="22" dur="500"/>
                                        <p:tgtEl>
                                          <p:spTgt spid="20483">
                                            <p:txEl>
                                              <p:pRg st="5" end="5"/>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20483">
                                            <p:txEl>
                                              <p:pRg st="6" end="6"/>
                                            </p:txEl>
                                          </p:spTgt>
                                        </p:tgtEl>
                                        <p:attrNameLst>
                                          <p:attrName>style.visibility</p:attrName>
                                        </p:attrNameLst>
                                      </p:cBhvr>
                                      <p:to>
                                        <p:strVal val="visible"/>
                                      </p:to>
                                    </p:set>
                                    <p:animEffect transition="in" filter="dissolve">
                                      <p:cBhvr>
                                        <p:cTn id="25" dur="500"/>
                                        <p:tgtEl>
                                          <p:spTgt spid="2048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0483">
                                            <p:txEl>
                                              <p:pRg st="7" end="7"/>
                                            </p:txEl>
                                          </p:spTgt>
                                        </p:tgtEl>
                                        <p:attrNameLst>
                                          <p:attrName>style.visibility</p:attrName>
                                        </p:attrNameLst>
                                      </p:cBhvr>
                                      <p:to>
                                        <p:strVal val="visible"/>
                                      </p:to>
                                    </p:set>
                                    <p:animEffect transition="in" filter="dissolve">
                                      <p:cBhvr>
                                        <p:cTn id="30" dur="500"/>
                                        <p:tgtEl>
                                          <p:spTgt spid="204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fontAlgn="auto">
              <a:spcAft>
                <a:spcPts val="0"/>
              </a:spcAft>
              <a:defRPr/>
            </a:pPr>
            <a:r>
              <a:rPr lang="en-US" dirty="0" smtClean="0">
                <a:solidFill>
                  <a:schemeClr val="accent1">
                    <a:satMod val="150000"/>
                  </a:schemeClr>
                </a:solidFill>
              </a:rPr>
              <a:t>We can. . .</a:t>
            </a:r>
          </a:p>
        </p:txBody>
      </p:sp>
      <p:sp>
        <p:nvSpPr>
          <p:cNvPr id="45059" name="Rectangle 3"/>
          <p:cNvSpPr>
            <a:spLocks noGrp="1" noChangeArrowheads="1"/>
          </p:cNvSpPr>
          <p:nvPr>
            <p:ph type="body" idx="1"/>
          </p:nvPr>
        </p:nvSpPr>
        <p:spPr>
          <a:xfrm>
            <a:off x="228600" y="1524000"/>
            <a:ext cx="8763000" cy="5029200"/>
          </a:xfrm>
        </p:spPr>
        <p:txBody>
          <a:bodyPr rtlCol="0">
            <a:normAutofit lnSpcReduction="10000"/>
          </a:bodyPr>
          <a:lstStyle/>
          <a:p>
            <a:pPr marL="438912" indent="-320040" fontAlgn="auto">
              <a:lnSpc>
                <a:spcPct val="90000"/>
              </a:lnSpc>
              <a:spcBef>
                <a:spcPts val="0"/>
              </a:spcBef>
              <a:spcAft>
                <a:spcPts val="0"/>
              </a:spcAft>
              <a:buFont typeface="Wingdings 2"/>
              <a:buChar char=""/>
              <a:defRPr/>
            </a:pPr>
            <a:r>
              <a:rPr lang="en-US" b="1" dirty="0" smtClean="0"/>
              <a:t>Start with the basics</a:t>
            </a:r>
          </a:p>
          <a:p>
            <a:pPr marL="731520" lvl="1" indent="-274320" fontAlgn="auto">
              <a:lnSpc>
                <a:spcPct val="90000"/>
              </a:lnSpc>
              <a:spcAft>
                <a:spcPts val="0"/>
              </a:spcAft>
              <a:buFont typeface="Wingdings"/>
              <a:buChar char=""/>
              <a:defRPr/>
            </a:pPr>
            <a:r>
              <a:rPr lang="en-US" b="1" dirty="0" smtClean="0"/>
              <a:t>Airway, breathing, circulation</a:t>
            </a:r>
          </a:p>
          <a:p>
            <a:pPr marL="438912" indent="-320040" fontAlgn="auto">
              <a:lnSpc>
                <a:spcPct val="90000"/>
              </a:lnSpc>
              <a:spcBef>
                <a:spcPts val="0"/>
              </a:spcBef>
              <a:spcAft>
                <a:spcPts val="0"/>
              </a:spcAft>
              <a:buFont typeface="Wingdings 2"/>
              <a:buChar char=""/>
              <a:defRPr/>
            </a:pPr>
            <a:r>
              <a:rPr lang="en-US" b="1" dirty="0" smtClean="0"/>
              <a:t>Get a better history</a:t>
            </a:r>
          </a:p>
          <a:p>
            <a:pPr marL="731520" lvl="1" indent="-274320" fontAlgn="auto">
              <a:lnSpc>
                <a:spcPct val="90000"/>
              </a:lnSpc>
              <a:spcAft>
                <a:spcPts val="0"/>
              </a:spcAft>
              <a:buFont typeface="Wingdings"/>
              <a:buChar char=""/>
              <a:defRPr/>
            </a:pPr>
            <a:r>
              <a:rPr lang="en-US" b="1" dirty="0" smtClean="0"/>
              <a:t>Get relatives to get pill bottles, tell you what they do know (found outside, inside, garage…)</a:t>
            </a:r>
          </a:p>
          <a:p>
            <a:pPr marL="731520" lvl="1" indent="-274320" fontAlgn="auto">
              <a:lnSpc>
                <a:spcPct val="90000"/>
              </a:lnSpc>
              <a:spcAft>
                <a:spcPts val="0"/>
              </a:spcAft>
              <a:buFont typeface="Wingdings"/>
              <a:buChar char=""/>
              <a:defRPr/>
            </a:pPr>
            <a:r>
              <a:rPr lang="en-US" b="1" dirty="0" smtClean="0"/>
              <a:t>Call friends, family, neighbors</a:t>
            </a:r>
          </a:p>
          <a:p>
            <a:pPr marL="731520" lvl="1" indent="-274320" fontAlgn="auto">
              <a:lnSpc>
                <a:spcPct val="90000"/>
              </a:lnSpc>
              <a:spcAft>
                <a:spcPts val="0"/>
              </a:spcAft>
              <a:buFont typeface="Wingdings"/>
              <a:buChar char=""/>
              <a:defRPr/>
            </a:pPr>
            <a:r>
              <a:rPr lang="en-US" b="1" dirty="0" smtClean="0"/>
              <a:t>Call psych or primary physician  to know regular drugs </a:t>
            </a:r>
          </a:p>
          <a:p>
            <a:pPr marL="438912" indent="-320040" fontAlgn="auto">
              <a:lnSpc>
                <a:spcPct val="90000"/>
              </a:lnSpc>
              <a:spcBef>
                <a:spcPts val="0"/>
              </a:spcBef>
              <a:spcAft>
                <a:spcPts val="0"/>
              </a:spcAft>
              <a:buFont typeface="Wingdings 2"/>
              <a:buChar char=""/>
              <a:defRPr/>
            </a:pPr>
            <a:r>
              <a:rPr lang="en-US" b="1" dirty="0" smtClean="0"/>
              <a:t>Get him to tell </a:t>
            </a:r>
          </a:p>
          <a:p>
            <a:pPr marL="731520" lvl="1" indent="-274320" fontAlgn="auto">
              <a:lnSpc>
                <a:spcPct val="90000"/>
              </a:lnSpc>
              <a:spcAft>
                <a:spcPts val="0"/>
              </a:spcAft>
              <a:buFont typeface="Wingdings"/>
              <a:buChar char=""/>
              <a:defRPr/>
            </a:pPr>
            <a:r>
              <a:rPr lang="en-US" b="1" dirty="0" smtClean="0"/>
              <a:t>Always remember that suicidal patients (just like everyone else) can lie so be skeptical of their history</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wipe(down)">
                                      <p:cBhvr>
                                        <p:cTn id="7" dur="500"/>
                                        <p:tgtEl>
                                          <p:spTgt spid="45059">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5059">
                                            <p:txEl>
                                              <p:pRg st="1" end="1"/>
                                            </p:txEl>
                                          </p:spTgt>
                                        </p:tgtEl>
                                        <p:attrNameLst>
                                          <p:attrName>style.visibility</p:attrName>
                                        </p:attrNameLst>
                                      </p:cBhvr>
                                      <p:to>
                                        <p:strVal val="visible"/>
                                      </p:to>
                                    </p:set>
                                    <p:animEffect transition="in" filter="wipe(down)">
                                      <p:cBhvr>
                                        <p:cTn id="10" dur="500"/>
                                        <p:tgtEl>
                                          <p:spTgt spid="4505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wipe(down)">
                                      <p:cBhvr>
                                        <p:cTn id="15" dur="500"/>
                                        <p:tgtEl>
                                          <p:spTgt spid="45059">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45059">
                                            <p:txEl>
                                              <p:pRg st="3" end="3"/>
                                            </p:txEl>
                                          </p:spTgt>
                                        </p:tgtEl>
                                        <p:attrNameLst>
                                          <p:attrName>style.visibility</p:attrName>
                                        </p:attrNameLst>
                                      </p:cBhvr>
                                      <p:to>
                                        <p:strVal val="visible"/>
                                      </p:to>
                                    </p:set>
                                    <p:animEffect transition="in" filter="wipe(down)">
                                      <p:cBhvr>
                                        <p:cTn id="18" dur="500"/>
                                        <p:tgtEl>
                                          <p:spTgt spid="45059">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45059">
                                            <p:txEl>
                                              <p:pRg st="4" end="4"/>
                                            </p:txEl>
                                          </p:spTgt>
                                        </p:tgtEl>
                                        <p:attrNameLst>
                                          <p:attrName>style.visibility</p:attrName>
                                        </p:attrNameLst>
                                      </p:cBhvr>
                                      <p:to>
                                        <p:strVal val="visible"/>
                                      </p:to>
                                    </p:set>
                                    <p:animEffect transition="in" filter="wipe(down)">
                                      <p:cBhvr>
                                        <p:cTn id="21" dur="500"/>
                                        <p:tgtEl>
                                          <p:spTgt spid="45059">
                                            <p:txEl>
                                              <p:pRg st="4" end="4"/>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45059">
                                            <p:txEl>
                                              <p:pRg st="5" end="5"/>
                                            </p:txEl>
                                          </p:spTgt>
                                        </p:tgtEl>
                                        <p:attrNameLst>
                                          <p:attrName>style.visibility</p:attrName>
                                        </p:attrNameLst>
                                      </p:cBhvr>
                                      <p:to>
                                        <p:strVal val="visible"/>
                                      </p:to>
                                    </p:set>
                                    <p:animEffect transition="in" filter="wipe(down)">
                                      <p:cBhvr>
                                        <p:cTn id="24" dur="500"/>
                                        <p:tgtEl>
                                          <p:spTgt spid="45059">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45059">
                                            <p:txEl>
                                              <p:pRg st="6" end="6"/>
                                            </p:txEl>
                                          </p:spTgt>
                                        </p:tgtEl>
                                        <p:attrNameLst>
                                          <p:attrName>style.visibility</p:attrName>
                                        </p:attrNameLst>
                                      </p:cBhvr>
                                      <p:to>
                                        <p:strVal val="visible"/>
                                      </p:to>
                                    </p:set>
                                    <p:animEffect transition="in" filter="wipe(down)">
                                      <p:cBhvr>
                                        <p:cTn id="29" dur="500"/>
                                        <p:tgtEl>
                                          <p:spTgt spid="45059">
                                            <p:txEl>
                                              <p:pRg st="6" end="6"/>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45059">
                                            <p:txEl>
                                              <p:pRg st="7" end="7"/>
                                            </p:txEl>
                                          </p:spTgt>
                                        </p:tgtEl>
                                        <p:attrNameLst>
                                          <p:attrName>style.visibility</p:attrName>
                                        </p:attrNameLst>
                                      </p:cBhvr>
                                      <p:to>
                                        <p:strVal val="visible"/>
                                      </p:to>
                                    </p:set>
                                    <p:animEffect transition="in" filter="wipe(down)">
                                      <p:cBhvr>
                                        <p:cTn id="32" dur="500"/>
                                        <p:tgtEl>
                                          <p:spTgt spid="450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a:bodyPr>
          <a:lstStyle/>
          <a:p>
            <a:pPr fontAlgn="auto">
              <a:spcAft>
                <a:spcPts val="0"/>
              </a:spcAft>
              <a:defRPr/>
            </a:pPr>
            <a:r>
              <a:rPr lang="en-US" sz="4800" dirty="0" err="1">
                <a:solidFill>
                  <a:srgbClr val="7ECCDC"/>
                </a:solidFill>
              </a:rPr>
              <a:t>Toxicologic</a:t>
            </a:r>
            <a:r>
              <a:rPr lang="en-US" sz="4800" dirty="0">
                <a:solidFill>
                  <a:srgbClr val="7ECCDC"/>
                </a:solidFill>
              </a:rPr>
              <a:t> Physical Exam</a:t>
            </a:r>
          </a:p>
        </p:txBody>
      </p:sp>
      <p:sp>
        <p:nvSpPr>
          <p:cNvPr id="31747" name="Rectangle 3"/>
          <p:cNvSpPr>
            <a:spLocks noGrp="1" noChangeArrowheads="1"/>
          </p:cNvSpPr>
          <p:nvPr>
            <p:ph type="body" idx="1"/>
          </p:nvPr>
        </p:nvSpPr>
        <p:spPr>
          <a:xfrm>
            <a:off x="228600" y="1600200"/>
            <a:ext cx="8686800" cy="4530725"/>
          </a:xfrm>
        </p:spPr>
        <p:txBody>
          <a:bodyPr/>
          <a:lstStyle/>
          <a:p>
            <a:r>
              <a:rPr lang="en-US" sz="4000" b="1" dirty="0" smtClean="0">
                <a:solidFill>
                  <a:srgbClr val="FF0000"/>
                </a:solidFill>
              </a:rPr>
              <a:t>CNS</a:t>
            </a:r>
            <a:r>
              <a:rPr lang="en-US" sz="4000" b="1" dirty="0" smtClean="0"/>
              <a:t> – level of arousal, GCS, </a:t>
            </a:r>
            <a:r>
              <a:rPr lang="en-US" sz="4000" b="1" dirty="0" smtClean="0">
                <a:hlinkClick r:id="rId3" action="ppaction://hlinksldjump"/>
              </a:rPr>
              <a:t>pupils</a:t>
            </a:r>
            <a:r>
              <a:rPr lang="en-US" sz="4000" b="1" dirty="0" smtClean="0"/>
              <a:t>, </a:t>
            </a:r>
            <a:r>
              <a:rPr lang="en-US" sz="4000" b="1" dirty="0" err="1" smtClean="0"/>
              <a:t>behaviour</a:t>
            </a:r>
            <a:r>
              <a:rPr lang="en-US" sz="4000" b="1" dirty="0" smtClean="0"/>
              <a:t>, neurologic exam</a:t>
            </a:r>
          </a:p>
          <a:p>
            <a:r>
              <a:rPr lang="en-US" sz="4000" b="1" dirty="0" smtClean="0">
                <a:solidFill>
                  <a:srgbClr val="FF0000"/>
                </a:solidFill>
              </a:rPr>
              <a:t>CVS</a:t>
            </a:r>
            <a:r>
              <a:rPr lang="en-US" sz="4000" b="1" dirty="0" smtClean="0"/>
              <a:t> – rate, rhythm</a:t>
            </a:r>
          </a:p>
          <a:p>
            <a:r>
              <a:rPr lang="en-US" sz="4000" b="1" dirty="0" err="1" smtClean="0">
                <a:solidFill>
                  <a:srgbClr val="FF0000"/>
                </a:solidFill>
              </a:rPr>
              <a:t>Resp</a:t>
            </a:r>
            <a:r>
              <a:rPr lang="en-US" sz="4000" b="1" dirty="0" smtClean="0"/>
              <a:t> – pattern, depth, wheezing</a:t>
            </a:r>
          </a:p>
          <a:p>
            <a:r>
              <a:rPr lang="en-US" sz="4000" b="1" dirty="0" smtClean="0">
                <a:solidFill>
                  <a:srgbClr val="FF0000"/>
                </a:solidFill>
              </a:rPr>
              <a:t>GI</a:t>
            </a:r>
            <a:r>
              <a:rPr lang="en-US" sz="4000" b="1" dirty="0" smtClean="0"/>
              <a:t> – bowel sounds, distention</a:t>
            </a:r>
          </a:p>
          <a:p>
            <a:r>
              <a:rPr lang="en-US" sz="4000" b="1" dirty="0" smtClean="0">
                <a:solidFill>
                  <a:srgbClr val="FF0000"/>
                </a:solidFill>
              </a:rPr>
              <a:t>Skin </a:t>
            </a:r>
            <a:r>
              <a:rPr lang="en-US" sz="4000" b="1" dirty="0" smtClean="0"/>
              <a:t>– color, temp, signs of trauma</a:t>
            </a:r>
          </a:p>
          <a:p>
            <a:r>
              <a:rPr lang="en-US" sz="4000" b="1" dirty="0" smtClean="0">
                <a:solidFill>
                  <a:srgbClr val="FF0000"/>
                </a:solidFill>
                <a:hlinkClick r:id="rId4" action="ppaction://hlinksldjump"/>
              </a:rPr>
              <a:t>Odors</a:t>
            </a:r>
            <a:r>
              <a:rPr lang="en-US" sz="4000" b="1" dirty="0" smtClean="0">
                <a:solidFill>
                  <a:srgbClr val="FF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wipe(down)">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wipe(down)">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wipe(down)">
                                      <p:cBhvr>
                                        <p:cTn id="17" dur="500"/>
                                        <p:tgtEl>
                                          <p:spTgt spid="317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wipe(down)">
                                      <p:cBhvr>
                                        <p:cTn id="22" dur="500"/>
                                        <p:tgtEl>
                                          <p:spTgt spid="317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animEffect transition="in" filter="wipe(down)">
                                      <p:cBhvr>
                                        <p:cTn id="27" dur="500"/>
                                        <p:tgtEl>
                                          <p:spTgt spid="317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1747">
                                            <p:txEl>
                                              <p:pRg st="5" end="5"/>
                                            </p:txEl>
                                          </p:spTgt>
                                        </p:tgtEl>
                                        <p:attrNameLst>
                                          <p:attrName>style.visibility</p:attrName>
                                        </p:attrNameLst>
                                      </p:cBhvr>
                                      <p:to>
                                        <p:strVal val="visible"/>
                                      </p:to>
                                    </p:set>
                                    <p:animEffect transition="in" filter="wipe(down)">
                                      <p:cBhvr>
                                        <p:cTn id="32" dur="500"/>
                                        <p:tgtEl>
                                          <p:spTgt spid="317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fontAlgn="auto">
              <a:spcAft>
                <a:spcPts val="0"/>
              </a:spcAft>
              <a:defRPr/>
            </a:pPr>
            <a:r>
              <a:rPr lang="en-US" sz="4800" smtClean="0">
                <a:solidFill>
                  <a:schemeClr val="accent1">
                    <a:satMod val="150000"/>
                  </a:schemeClr>
                </a:solidFill>
              </a:rPr>
              <a:t>Directed Toxicology Tests</a:t>
            </a:r>
          </a:p>
        </p:txBody>
      </p:sp>
      <p:sp>
        <p:nvSpPr>
          <p:cNvPr id="52227" name="Rectangle 3"/>
          <p:cNvSpPr>
            <a:spLocks noGrp="1" noChangeArrowheads="1"/>
          </p:cNvSpPr>
          <p:nvPr>
            <p:ph idx="1"/>
          </p:nvPr>
        </p:nvSpPr>
        <p:spPr/>
        <p:txBody>
          <a:bodyPr/>
          <a:lstStyle/>
          <a:p>
            <a:r>
              <a:rPr lang="en-US" sz="4000" b="1" dirty="0" smtClean="0"/>
              <a:t>Comatose: </a:t>
            </a:r>
            <a:r>
              <a:rPr lang="en-US" sz="4000" b="1" dirty="0" err="1" smtClean="0"/>
              <a:t>Tox</a:t>
            </a:r>
            <a:r>
              <a:rPr lang="en-US" sz="4000" b="1" dirty="0" smtClean="0"/>
              <a:t> screen, </a:t>
            </a:r>
            <a:r>
              <a:rPr lang="en-US" sz="4000" b="1" dirty="0" err="1" smtClean="0"/>
              <a:t>glu</a:t>
            </a:r>
            <a:r>
              <a:rPr lang="en-US" sz="4000" b="1" dirty="0" smtClean="0"/>
              <a:t>, NH</a:t>
            </a:r>
            <a:r>
              <a:rPr lang="en-US" sz="4000" b="1" baseline="-25000" dirty="0" smtClean="0"/>
              <a:t>4</a:t>
            </a:r>
            <a:r>
              <a:rPr lang="en-US" sz="4000" b="1" dirty="0" smtClean="0"/>
              <a:t>, CT scan, CSF analysis</a:t>
            </a:r>
          </a:p>
          <a:p>
            <a:r>
              <a:rPr lang="en-US" sz="4000" b="1" dirty="0" smtClean="0"/>
              <a:t>Respiratory toxin: ABG, CXR, </a:t>
            </a:r>
            <a:r>
              <a:rPr lang="en-US" sz="4000" b="1" dirty="0" err="1" smtClean="0"/>
              <a:t>spirometry</a:t>
            </a:r>
            <a:r>
              <a:rPr lang="en-US" sz="4000" b="1" dirty="0" smtClean="0"/>
              <a:t>, pulse ox</a:t>
            </a:r>
          </a:p>
          <a:p>
            <a:r>
              <a:rPr lang="en-US" sz="4000" b="1" dirty="0" smtClean="0"/>
              <a:t>Cardiac toxin: EKG, ECHO, cardiac enzymes, hemodynamic monitoring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76200"/>
            <a:ext cx="4419600" cy="1162050"/>
          </a:xfrm>
        </p:spPr>
        <p:txBody>
          <a:bodyPr>
            <a:noAutofit/>
          </a:bodyPr>
          <a:lstStyle/>
          <a:p>
            <a:pPr fontAlgn="auto">
              <a:spcAft>
                <a:spcPts val="0"/>
              </a:spcAft>
              <a:defRPr/>
            </a:pPr>
            <a:r>
              <a:rPr lang="en-US" sz="6000" b="1" dirty="0" err="1" smtClean="0">
                <a:solidFill>
                  <a:schemeClr val="accent1">
                    <a:satMod val="150000"/>
                  </a:schemeClr>
                </a:solidFill>
              </a:rPr>
              <a:t>Tox</a:t>
            </a:r>
            <a:r>
              <a:rPr lang="en-US" sz="6000" b="1" dirty="0" smtClean="0">
                <a:solidFill>
                  <a:schemeClr val="accent1">
                    <a:satMod val="150000"/>
                  </a:schemeClr>
                </a:solidFill>
              </a:rPr>
              <a:t> Screens</a:t>
            </a:r>
            <a:endParaRPr lang="en-US" sz="6000" b="1" dirty="0">
              <a:solidFill>
                <a:schemeClr val="accent1">
                  <a:satMod val="150000"/>
                </a:schemeClr>
              </a:solidFill>
            </a:endParaRPr>
          </a:p>
        </p:txBody>
      </p:sp>
      <p:sp>
        <p:nvSpPr>
          <p:cNvPr id="55299" name="Text Placeholder 3"/>
          <p:cNvSpPr>
            <a:spLocks noGrp="1"/>
          </p:cNvSpPr>
          <p:nvPr>
            <p:ph type="body" sz="half" idx="2"/>
          </p:nvPr>
        </p:nvSpPr>
        <p:spPr>
          <a:xfrm>
            <a:off x="152400" y="1371600"/>
            <a:ext cx="8763000" cy="5334000"/>
          </a:xfrm>
        </p:spPr>
        <p:txBody>
          <a:bodyPr/>
          <a:lstStyle/>
          <a:p>
            <a:pPr>
              <a:buFont typeface="Wingdings" pitchFamily="2" charset="2"/>
              <a:buChar char="ü"/>
            </a:pPr>
            <a:r>
              <a:rPr lang="en-US" sz="3600" b="1" dirty="0" smtClean="0"/>
              <a:t>Toxic screening is rarely necessary when patients are asymptomatic or have clinical findings consistent with the medical history. </a:t>
            </a:r>
          </a:p>
          <a:p>
            <a:pPr>
              <a:buFont typeface="Wingdings" pitchFamily="2" charset="2"/>
              <a:buChar char="ü"/>
            </a:pPr>
            <a:endParaRPr lang="en-US" sz="3600" b="1" dirty="0" smtClean="0"/>
          </a:p>
          <a:p>
            <a:pPr>
              <a:buFont typeface="Wingdings" pitchFamily="2" charset="2"/>
              <a:buChar char="ü"/>
            </a:pPr>
            <a:r>
              <a:rPr lang="en-US" sz="3600" b="1" dirty="0" smtClean="0"/>
              <a:t>However, screening for acetaminophen and </a:t>
            </a:r>
            <a:r>
              <a:rPr lang="en-US" sz="3600" b="1" dirty="0" err="1" smtClean="0"/>
              <a:t>salicylates</a:t>
            </a:r>
            <a:r>
              <a:rPr lang="en-US" sz="3600" b="1" dirty="0" smtClean="0"/>
              <a:t> is strongly recommended for patients with an uncertain history or intentional poisoning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down)">
                                      <p:cBhvr>
                                        <p:cTn id="7" dur="5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5299">
                                            <p:txEl>
                                              <p:pRg st="2" end="2"/>
                                            </p:txEl>
                                          </p:spTgt>
                                        </p:tgtEl>
                                        <p:attrNameLst>
                                          <p:attrName>style.visibility</p:attrName>
                                        </p:attrNameLst>
                                      </p:cBhvr>
                                      <p:to>
                                        <p:strVal val="visible"/>
                                      </p:to>
                                    </p:set>
                                    <p:animEffect transition="in" filter="wipe(down)">
                                      <p:cBhvr>
                                        <p:cTn id="12"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Or. . . </a:t>
            </a:r>
          </a:p>
        </p:txBody>
      </p:sp>
      <p:sp>
        <p:nvSpPr>
          <p:cNvPr id="46083" name="Rectangle 3"/>
          <p:cNvSpPr>
            <a:spLocks noGrp="1" noChangeArrowheads="1"/>
          </p:cNvSpPr>
          <p:nvPr>
            <p:ph type="body" idx="1"/>
          </p:nvPr>
        </p:nvSpPr>
        <p:spPr/>
        <p:txBody>
          <a:bodyPr/>
          <a:lstStyle/>
          <a:p>
            <a:r>
              <a:rPr lang="en-US" b="1" smtClean="0"/>
              <a:t>Establish a pattern to his symptoms</a:t>
            </a:r>
          </a:p>
          <a:p>
            <a:pPr lvl="1"/>
            <a:r>
              <a:rPr lang="en-US" b="1" smtClean="0"/>
              <a:t>Toxic syndrome</a:t>
            </a:r>
          </a:p>
          <a:p>
            <a:pPr lvl="1"/>
            <a:r>
              <a:rPr lang="en-US" b="1" smtClean="0"/>
              <a:t>Also known as a:</a:t>
            </a:r>
          </a:p>
          <a:p>
            <a:pPr lvl="1"/>
            <a:endParaRPr lang="en-US" b="1" smtClean="0"/>
          </a:p>
          <a:p>
            <a:pPr lvl="1" algn="ctr">
              <a:buFont typeface="Wingdings" pitchFamily="2" charset="2"/>
              <a:buNone/>
            </a:pPr>
            <a:r>
              <a:rPr lang="en-US" sz="5200" b="1" smtClean="0"/>
              <a:t>TOXIDROME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6083">
                                            <p:txEl>
                                              <p:pRg st="4" end="4"/>
                                            </p:txEl>
                                          </p:spTgt>
                                        </p:tgtEl>
                                        <p:attrNameLst>
                                          <p:attrName>style.visibility</p:attrName>
                                        </p:attrNameLst>
                                      </p:cBhvr>
                                      <p:to>
                                        <p:strVal val="visible"/>
                                      </p:to>
                                    </p:set>
                                    <p:animEffect transition="in" filter="dissolve">
                                      <p:cBhvr>
                                        <p:cTn id="7" dur="500"/>
                                        <p:tgtEl>
                                          <p:spTgt spid="460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5448"/>
            <a:ext cx="8229600" cy="1252728"/>
          </a:xfrm>
        </p:spPr>
        <p:txBody>
          <a:bodyPr>
            <a:normAutofit/>
          </a:bodyPr>
          <a:lstStyle/>
          <a:p>
            <a:r>
              <a:rPr lang="en-US" sz="4800" dirty="0" smtClean="0"/>
              <a:t>What is a </a:t>
            </a:r>
            <a:r>
              <a:rPr lang="en-US" sz="4800" dirty="0" err="1" smtClean="0"/>
              <a:t>toxidrome</a:t>
            </a:r>
            <a:r>
              <a:rPr lang="en-US" sz="4800" dirty="0" smtClean="0"/>
              <a:t>? </a:t>
            </a:r>
            <a:endParaRPr lang="en-US" dirty="0"/>
          </a:p>
        </p:txBody>
      </p:sp>
      <p:sp>
        <p:nvSpPr>
          <p:cNvPr id="5" name="Content Placeholder 2"/>
          <p:cNvSpPr>
            <a:spLocks noGrp="1"/>
          </p:cNvSpPr>
          <p:nvPr>
            <p:ph idx="1"/>
          </p:nvPr>
        </p:nvSpPr>
        <p:spPr>
          <a:xfrm>
            <a:off x="457200" y="1774825"/>
            <a:ext cx="8229600" cy="4625975"/>
          </a:xfrm>
        </p:spPr>
        <p:txBody>
          <a:bodyPr/>
          <a:lstStyle/>
          <a:p>
            <a:pPr lvl="2">
              <a:lnSpc>
                <a:spcPct val="90000"/>
              </a:lnSpc>
              <a:buNone/>
              <a:defRPr/>
            </a:pPr>
            <a:r>
              <a:rPr lang="en-US" sz="4000" b="1" dirty="0" smtClean="0"/>
              <a:t>It is the association of several clinically recognizable features, signs, symptoms, phenomena or characteristics which often occur together, so that the presence of one feature alerts the physician to the presence of the others.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4"/>
          <p:cNvSpPr>
            <a:spLocks/>
          </p:cNvSpPr>
          <p:nvPr/>
        </p:nvSpPr>
        <p:spPr bwMode="auto">
          <a:xfrm>
            <a:off x="4229100" y="3657600"/>
            <a:ext cx="457200" cy="533400"/>
          </a:xfrm>
          <a:custGeom>
            <a:avLst/>
            <a:gdLst/>
            <a:ahLst/>
            <a:cxnLst>
              <a:cxn ang="0">
                <a:pos x="144" y="0"/>
              </a:cxn>
              <a:cxn ang="0">
                <a:pos x="0" y="144"/>
              </a:cxn>
              <a:cxn ang="0">
                <a:pos x="144" y="336"/>
              </a:cxn>
              <a:cxn ang="0">
                <a:pos x="288" y="144"/>
              </a:cxn>
              <a:cxn ang="0">
                <a:pos x="144" y="0"/>
              </a:cxn>
            </a:cxnLst>
            <a:rect l="0" t="0" r="r" b="b"/>
            <a:pathLst>
              <a:path w="288" h="336">
                <a:moveTo>
                  <a:pt x="144" y="0"/>
                </a:moveTo>
                <a:lnTo>
                  <a:pt x="0" y="144"/>
                </a:lnTo>
                <a:lnTo>
                  <a:pt x="144" y="336"/>
                </a:lnTo>
                <a:lnTo>
                  <a:pt x="288" y="144"/>
                </a:lnTo>
                <a:lnTo>
                  <a:pt x="144" y="0"/>
                </a:lnTo>
                <a:close/>
              </a:path>
            </a:pathLst>
          </a:custGeom>
          <a:solidFill>
            <a:srgbClr val="CC3300"/>
          </a:solidFill>
          <a:ln w="12700" cap="flat" cmpd="sng">
            <a:noFill/>
            <a:prstDash val="solid"/>
            <a:round/>
            <a:headEnd/>
            <a:tailEnd/>
          </a:ln>
          <a:effectLst/>
        </p:spPr>
        <p:txBody>
          <a:bodyPr wrap="none" anchor="ctr"/>
          <a:lstStyle/>
          <a:p>
            <a:endParaRPr lang="en-US" b="1"/>
          </a:p>
        </p:txBody>
      </p:sp>
      <p:sp>
        <p:nvSpPr>
          <p:cNvPr id="5" name="Rectangle 2"/>
          <p:cNvSpPr>
            <a:spLocks noGrp="1" noChangeArrowheads="1"/>
          </p:cNvSpPr>
          <p:nvPr>
            <p:ph type="title"/>
          </p:nvPr>
        </p:nvSpPr>
        <p:spPr>
          <a:xfrm>
            <a:off x="685800" y="457200"/>
            <a:ext cx="7772400" cy="914400"/>
          </a:xfrm>
          <a:noFill/>
          <a:ln/>
        </p:spPr>
        <p:txBody>
          <a:bodyPr lIns="90488" tIns="44450" rIns="90488" bIns="44450">
            <a:noAutofit/>
          </a:bodyPr>
          <a:lstStyle/>
          <a:p>
            <a:r>
              <a:rPr lang="en-US" sz="6000" dirty="0" err="1"/>
              <a:t>Toxidrome</a:t>
            </a:r>
            <a:endParaRPr lang="en-US" sz="6000" dirty="0"/>
          </a:p>
        </p:txBody>
      </p:sp>
      <p:sp>
        <p:nvSpPr>
          <p:cNvPr id="6" name="Oval 9"/>
          <p:cNvSpPr>
            <a:spLocks noChangeArrowheads="1"/>
          </p:cNvSpPr>
          <p:nvPr/>
        </p:nvSpPr>
        <p:spPr bwMode="auto">
          <a:xfrm>
            <a:off x="1854200" y="1549400"/>
            <a:ext cx="3073400" cy="3073400"/>
          </a:xfrm>
          <a:prstGeom prst="ellipse">
            <a:avLst/>
          </a:prstGeom>
          <a:noFill/>
          <a:ln w="50800">
            <a:solidFill>
              <a:schemeClr val="bg2"/>
            </a:solidFill>
            <a:round/>
            <a:headEnd/>
            <a:tailEnd/>
          </a:ln>
          <a:effectLst/>
        </p:spPr>
        <p:txBody>
          <a:bodyPr wrap="none" anchor="ctr"/>
          <a:lstStyle/>
          <a:p>
            <a:endParaRPr lang="en-US" b="1"/>
          </a:p>
        </p:txBody>
      </p:sp>
      <p:sp>
        <p:nvSpPr>
          <p:cNvPr id="7" name="Oval 10"/>
          <p:cNvSpPr>
            <a:spLocks noChangeArrowheads="1"/>
          </p:cNvSpPr>
          <p:nvPr/>
        </p:nvSpPr>
        <p:spPr bwMode="auto">
          <a:xfrm>
            <a:off x="1854200" y="3225800"/>
            <a:ext cx="3073400" cy="3073400"/>
          </a:xfrm>
          <a:prstGeom prst="ellipse">
            <a:avLst/>
          </a:prstGeom>
          <a:noFill/>
          <a:ln w="50800">
            <a:solidFill>
              <a:schemeClr val="bg2"/>
            </a:solidFill>
            <a:round/>
            <a:headEnd/>
            <a:tailEnd/>
          </a:ln>
          <a:effectLst/>
        </p:spPr>
        <p:txBody>
          <a:bodyPr wrap="none" anchor="ctr"/>
          <a:lstStyle/>
          <a:p>
            <a:endParaRPr lang="en-US" b="1"/>
          </a:p>
        </p:txBody>
      </p:sp>
      <p:sp>
        <p:nvSpPr>
          <p:cNvPr id="8" name="Oval 11"/>
          <p:cNvSpPr>
            <a:spLocks noChangeArrowheads="1"/>
          </p:cNvSpPr>
          <p:nvPr/>
        </p:nvSpPr>
        <p:spPr bwMode="auto">
          <a:xfrm>
            <a:off x="3911600" y="3302000"/>
            <a:ext cx="3073400" cy="3073400"/>
          </a:xfrm>
          <a:prstGeom prst="ellipse">
            <a:avLst/>
          </a:prstGeom>
          <a:noFill/>
          <a:ln w="50800">
            <a:solidFill>
              <a:schemeClr val="bg2"/>
            </a:solidFill>
            <a:round/>
            <a:headEnd/>
            <a:tailEnd/>
          </a:ln>
          <a:effectLst/>
        </p:spPr>
        <p:txBody>
          <a:bodyPr wrap="none" anchor="ctr"/>
          <a:lstStyle/>
          <a:p>
            <a:endParaRPr lang="en-US" b="1"/>
          </a:p>
        </p:txBody>
      </p:sp>
      <p:sp>
        <p:nvSpPr>
          <p:cNvPr id="9" name="Oval 12"/>
          <p:cNvSpPr>
            <a:spLocks noChangeArrowheads="1"/>
          </p:cNvSpPr>
          <p:nvPr/>
        </p:nvSpPr>
        <p:spPr bwMode="auto">
          <a:xfrm>
            <a:off x="4065588" y="1625600"/>
            <a:ext cx="3071812" cy="3073400"/>
          </a:xfrm>
          <a:prstGeom prst="ellipse">
            <a:avLst/>
          </a:prstGeom>
          <a:noFill/>
          <a:ln w="50800">
            <a:solidFill>
              <a:schemeClr val="bg2"/>
            </a:solidFill>
            <a:round/>
            <a:headEnd/>
            <a:tailEnd/>
          </a:ln>
          <a:effectLst/>
        </p:spPr>
        <p:txBody>
          <a:bodyPr wrap="none" anchor="ctr"/>
          <a:lstStyle/>
          <a:p>
            <a:endParaRPr lang="en-US" b="1"/>
          </a:p>
        </p:txBody>
      </p:sp>
      <p:sp>
        <p:nvSpPr>
          <p:cNvPr id="10" name="Text Box 15"/>
          <p:cNvSpPr txBox="1">
            <a:spLocks noChangeArrowheads="1"/>
          </p:cNvSpPr>
          <p:nvPr/>
        </p:nvSpPr>
        <p:spPr bwMode="auto">
          <a:xfrm>
            <a:off x="2493963" y="2236788"/>
            <a:ext cx="1340432" cy="523220"/>
          </a:xfrm>
          <a:prstGeom prst="rect">
            <a:avLst/>
          </a:prstGeom>
          <a:noFill/>
          <a:ln w="12700">
            <a:noFill/>
            <a:miter lim="800000"/>
            <a:headEnd/>
            <a:tailEnd/>
          </a:ln>
          <a:effectLst/>
        </p:spPr>
        <p:txBody>
          <a:bodyPr wrap="none">
            <a:spAutoFit/>
          </a:bodyPr>
          <a:lstStyle/>
          <a:p>
            <a:r>
              <a:rPr lang="en-US" sz="2800" b="1"/>
              <a:t>History</a:t>
            </a:r>
          </a:p>
        </p:txBody>
      </p:sp>
      <p:sp>
        <p:nvSpPr>
          <p:cNvPr id="11" name="Text Box 16"/>
          <p:cNvSpPr txBox="1">
            <a:spLocks noChangeArrowheads="1"/>
          </p:cNvSpPr>
          <p:nvPr/>
        </p:nvSpPr>
        <p:spPr bwMode="auto">
          <a:xfrm>
            <a:off x="2136775" y="4865688"/>
            <a:ext cx="1806575" cy="519112"/>
          </a:xfrm>
          <a:prstGeom prst="rect">
            <a:avLst/>
          </a:prstGeom>
          <a:noFill/>
          <a:ln w="12700">
            <a:noFill/>
            <a:miter lim="800000"/>
            <a:headEnd/>
            <a:tailEnd/>
          </a:ln>
          <a:effectLst/>
        </p:spPr>
        <p:txBody>
          <a:bodyPr wrap="none">
            <a:spAutoFit/>
          </a:bodyPr>
          <a:lstStyle/>
          <a:p>
            <a:r>
              <a:rPr lang="en-US" sz="2800" b="1"/>
              <a:t>Vital signs</a:t>
            </a:r>
          </a:p>
        </p:txBody>
      </p:sp>
      <p:sp>
        <p:nvSpPr>
          <p:cNvPr id="12" name="Text Box 17"/>
          <p:cNvSpPr txBox="1">
            <a:spLocks noChangeArrowheads="1"/>
          </p:cNvSpPr>
          <p:nvPr/>
        </p:nvSpPr>
        <p:spPr bwMode="auto">
          <a:xfrm>
            <a:off x="4865688" y="2014538"/>
            <a:ext cx="1865312" cy="1116012"/>
          </a:xfrm>
          <a:prstGeom prst="rect">
            <a:avLst/>
          </a:prstGeom>
          <a:noFill/>
          <a:ln w="12700">
            <a:noFill/>
            <a:miter lim="800000"/>
            <a:headEnd/>
            <a:tailEnd/>
          </a:ln>
          <a:effectLst/>
        </p:spPr>
        <p:txBody>
          <a:bodyPr wrap="none">
            <a:spAutoFit/>
          </a:bodyPr>
          <a:lstStyle/>
          <a:p>
            <a:pPr>
              <a:lnSpc>
                <a:spcPct val="80000"/>
              </a:lnSpc>
            </a:pPr>
            <a:r>
              <a:rPr lang="en-US" sz="2800" b="1"/>
              <a:t>Symptoms</a:t>
            </a:r>
          </a:p>
          <a:p>
            <a:pPr>
              <a:lnSpc>
                <a:spcPct val="80000"/>
              </a:lnSpc>
            </a:pPr>
            <a:r>
              <a:rPr lang="en-US" sz="2800" b="1"/>
              <a:t>&amp;</a:t>
            </a:r>
          </a:p>
          <a:p>
            <a:pPr>
              <a:lnSpc>
                <a:spcPct val="80000"/>
              </a:lnSpc>
            </a:pPr>
            <a:r>
              <a:rPr lang="en-US" sz="2800" b="1"/>
              <a:t>Signs</a:t>
            </a:r>
          </a:p>
        </p:txBody>
      </p:sp>
      <p:sp>
        <p:nvSpPr>
          <p:cNvPr id="13" name="Text Box 18"/>
          <p:cNvSpPr txBox="1">
            <a:spLocks noChangeArrowheads="1"/>
          </p:cNvSpPr>
          <p:nvPr/>
        </p:nvSpPr>
        <p:spPr bwMode="auto">
          <a:xfrm>
            <a:off x="4938713" y="4878388"/>
            <a:ext cx="2025650" cy="519112"/>
          </a:xfrm>
          <a:prstGeom prst="rect">
            <a:avLst/>
          </a:prstGeom>
          <a:noFill/>
          <a:ln w="12700">
            <a:noFill/>
            <a:miter lim="800000"/>
            <a:headEnd/>
            <a:tailEnd/>
          </a:ln>
          <a:effectLst/>
        </p:spPr>
        <p:txBody>
          <a:bodyPr wrap="none">
            <a:spAutoFit/>
          </a:bodyPr>
          <a:lstStyle/>
          <a:p>
            <a:r>
              <a:rPr lang="en-US" sz="2800" b="1"/>
              <a:t>Simple labs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Toxidromes</a:t>
            </a:r>
          </a:p>
        </p:txBody>
      </p:sp>
      <p:sp>
        <p:nvSpPr>
          <p:cNvPr id="12291" name="Rectangle 3"/>
          <p:cNvSpPr>
            <a:spLocks noGrp="1" noChangeArrowheads="1"/>
          </p:cNvSpPr>
          <p:nvPr>
            <p:ph type="body" idx="1"/>
          </p:nvPr>
        </p:nvSpPr>
        <p:spPr>
          <a:xfrm>
            <a:off x="152400" y="1524000"/>
            <a:ext cx="8839200" cy="5029200"/>
          </a:xfrm>
        </p:spPr>
        <p:txBody>
          <a:bodyPr rtlCol="0">
            <a:noAutofit/>
          </a:bodyPr>
          <a:lstStyle/>
          <a:p>
            <a:pPr marL="438912" indent="-320040" fontAlgn="auto">
              <a:lnSpc>
                <a:spcPct val="90000"/>
              </a:lnSpc>
              <a:spcBef>
                <a:spcPts val="0"/>
              </a:spcBef>
              <a:spcAft>
                <a:spcPts val="0"/>
              </a:spcAft>
              <a:buFont typeface="Wingdings 2"/>
              <a:buChar char=""/>
              <a:defRPr/>
            </a:pPr>
            <a:r>
              <a:rPr lang="en-US" b="1" dirty="0" smtClean="0"/>
              <a:t>Not every drug fits into a broad based category</a:t>
            </a:r>
          </a:p>
          <a:p>
            <a:pPr marL="731520" lvl="1" indent="-274320" fontAlgn="auto">
              <a:lnSpc>
                <a:spcPct val="90000"/>
              </a:lnSpc>
              <a:spcAft>
                <a:spcPts val="0"/>
              </a:spcAft>
              <a:buFont typeface="Wingdings"/>
              <a:buChar char=""/>
              <a:defRPr/>
            </a:pPr>
            <a:r>
              <a:rPr lang="en-US" sz="3200" b="1" dirty="0" smtClean="0"/>
              <a:t>Lots of meds have unique effects not easily grouped </a:t>
            </a:r>
            <a:endParaRPr lang="en-US" b="1" dirty="0" smtClean="0"/>
          </a:p>
          <a:p>
            <a:pPr marL="469908" indent="-320040" fontAlgn="auto">
              <a:spcBef>
                <a:spcPts val="0"/>
              </a:spcBef>
              <a:spcAft>
                <a:spcPts val="0"/>
              </a:spcAft>
              <a:buFont typeface="Wingdings 2"/>
              <a:buBlip>
                <a:blip r:embed="rId2"/>
              </a:buBlip>
              <a:defRPr/>
            </a:pPr>
            <a:r>
              <a:rPr lang="en-US" sz="2800" b="1" dirty="0" smtClean="0"/>
              <a:t>“</a:t>
            </a:r>
            <a:r>
              <a:rPr lang="en-US" b="1" dirty="0" smtClean="0"/>
              <a:t>Physiologic fingerprints” that occur in the form of syndromes or groups of symptoms which are observed to occur together in response to exposure to one of a pharmacologically similar group of agents</a:t>
            </a:r>
          </a:p>
          <a:p>
            <a:pPr marL="469908" indent="-320040" fontAlgn="auto">
              <a:spcBef>
                <a:spcPts val="0"/>
              </a:spcBef>
              <a:spcAft>
                <a:spcPts val="0"/>
              </a:spcAft>
              <a:buFont typeface="Wingdings 2"/>
              <a:buBlip>
                <a:blip r:embed="rId2"/>
              </a:buBlip>
              <a:defRPr/>
            </a:pPr>
            <a:r>
              <a:rPr lang="en-US" b="1" dirty="0" smtClean="0"/>
              <a:t>Useful in determining the class of agents involved in an unknown poisoning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down)">
                                      <p:cBhvr>
                                        <p:cTn id="7" dur="500"/>
                                        <p:tgtEl>
                                          <p:spTgt spid="12291">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wipe(down)">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wipe(down)">
                                      <p:cBhvr>
                                        <p:cTn id="15" dur="500"/>
                                        <p:tgtEl>
                                          <p:spTgt spid="1229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2291">
                                            <p:txEl>
                                              <p:pRg st="3" end="3"/>
                                            </p:txEl>
                                          </p:spTgt>
                                        </p:tgtEl>
                                        <p:attrNameLst>
                                          <p:attrName>style.visibility</p:attrName>
                                        </p:attrNameLst>
                                      </p:cBhvr>
                                      <p:to>
                                        <p:strVal val="visible"/>
                                      </p:to>
                                    </p:set>
                                    <p:animEffect transition="in" filter="wipe(down)">
                                      <p:cBhvr>
                                        <p:cTn id="20"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fontAlgn="auto">
              <a:spcAft>
                <a:spcPts val="0"/>
              </a:spcAft>
              <a:defRPr/>
            </a:pPr>
            <a:r>
              <a:rPr lang="en-US" sz="6000" smtClean="0">
                <a:solidFill>
                  <a:schemeClr val="accent1">
                    <a:satMod val="150000"/>
                  </a:schemeClr>
                </a:solidFill>
              </a:rPr>
              <a:t>Management</a:t>
            </a:r>
          </a:p>
        </p:txBody>
      </p:sp>
      <p:sp>
        <p:nvSpPr>
          <p:cNvPr id="86019" name="Rectangle 3"/>
          <p:cNvSpPr>
            <a:spLocks noGrp="1" noChangeArrowheads="1"/>
          </p:cNvSpPr>
          <p:nvPr>
            <p:ph idx="1"/>
          </p:nvPr>
        </p:nvSpPr>
        <p:spPr>
          <a:xfrm>
            <a:off x="228600" y="1470025"/>
            <a:ext cx="8763000" cy="5159375"/>
          </a:xfrm>
        </p:spPr>
        <p:txBody>
          <a:bodyPr/>
          <a:lstStyle/>
          <a:p>
            <a:r>
              <a:rPr lang="en-US" sz="3600" b="1" dirty="0" smtClean="0"/>
              <a:t>Most toxic exposures will get better simply with meticulous supportive care</a:t>
            </a:r>
          </a:p>
          <a:p>
            <a:r>
              <a:rPr lang="en-US" sz="3600" b="1" dirty="0" smtClean="0"/>
              <a:t>Not everybody needs the full court press</a:t>
            </a:r>
          </a:p>
          <a:p>
            <a:r>
              <a:rPr lang="en-US" sz="3600" b="1" dirty="0" smtClean="0"/>
              <a:t>Issues to address</a:t>
            </a:r>
          </a:p>
          <a:p>
            <a:pPr lvl="1"/>
            <a:r>
              <a:rPr lang="en-US" sz="3200" b="1" dirty="0" smtClean="0"/>
              <a:t>frequent assessment</a:t>
            </a:r>
          </a:p>
          <a:p>
            <a:pPr lvl="1"/>
            <a:r>
              <a:rPr lang="en-US" sz="3200" b="1" dirty="0" smtClean="0"/>
              <a:t>decontamination</a:t>
            </a:r>
          </a:p>
          <a:p>
            <a:pPr lvl="1"/>
            <a:r>
              <a:rPr lang="en-US" sz="3200" b="1" dirty="0" smtClean="0"/>
              <a:t>enhancement of elimination</a:t>
            </a:r>
          </a:p>
          <a:p>
            <a:pPr lvl="1"/>
            <a:r>
              <a:rPr lang="en-US" sz="3200" b="1" dirty="0" smtClean="0"/>
              <a:t>Antidotes </a:t>
            </a:r>
          </a:p>
          <a:p>
            <a:pPr lvl="1"/>
            <a:r>
              <a:rPr lang="en-US" sz="3200" b="1" dirty="0" err="1" smtClean="0"/>
              <a:t>Toxidromes</a:t>
            </a:r>
            <a:r>
              <a:rPr lang="en-US" sz="3200" b="1"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wipe(down)">
                                      <p:cBhvr>
                                        <p:cTn id="7" dur="500"/>
                                        <p:tgtEl>
                                          <p:spTgt spid="860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6019">
                                            <p:txEl>
                                              <p:pRg st="1" end="1"/>
                                            </p:txEl>
                                          </p:spTgt>
                                        </p:tgtEl>
                                        <p:attrNameLst>
                                          <p:attrName>style.visibility</p:attrName>
                                        </p:attrNameLst>
                                      </p:cBhvr>
                                      <p:to>
                                        <p:strVal val="visible"/>
                                      </p:to>
                                    </p:set>
                                    <p:animEffect transition="in" filter="wipe(down)">
                                      <p:cBhvr>
                                        <p:cTn id="12" dur="500"/>
                                        <p:tgtEl>
                                          <p:spTgt spid="860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6019">
                                            <p:txEl>
                                              <p:pRg st="2" end="2"/>
                                            </p:txEl>
                                          </p:spTgt>
                                        </p:tgtEl>
                                        <p:attrNameLst>
                                          <p:attrName>style.visibility</p:attrName>
                                        </p:attrNameLst>
                                      </p:cBhvr>
                                      <p:to>
                                        <p:strVal val="visible"/>
                                      </p:to>
                                    </p:set>
                                    <p:animEffect transition="in" filter="wipe(down)">
                                      <p:cBhvr>
                                        <p:cTn id="17" dur="500"/>
                                        <p:tgtEl>
                                          <p:spTgt spid="86019">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86019">
                                            <p:txEl>
                                              <p:pRg st="3" end="3"/>
                                            </p:txEl>
                                          </p:spTgt>
                                        </p:tgtEl>
                                        <p:attrNameLst>
                                          <p:attrName>style.visibility</p:attrName>
                                        </p:attrNameLst>
                                      </p:cBhvr>
                                      <p:to>
                                        <p:strVal val="visible"/>
                                      </p:to>
                                    </p:set>
                                    <p:animEffect transition="in" filter="wipe(down)">
                                      <p:cBhvr>
                                        <p:cTn id="20" dur="500"/>
                                        <p:tgtEl>
                                          <p:spTgt spid="86019">
                                            <p:txEl>
                                              <p:pRg st="3" end="3"/>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86019">
                                            <p:txEl>
                                              <p:pRg st="4" end="4"/>
                                            </p:txEl>
                                          </p:spTgt>
                                        </p:tgtEl>
                                        <p:attrNameLst>
                                          <p:attrName>style.visibility</p:attrName>
                                        </p:attrNameLst>
                                      </p:cBhvr>
                                      <p:to>
                                        <p:strVal val="visible"/>
                                      </p:to>
                                    </p:set>
                                    <p:animEffect transition="in" filter="wipe(down)">
                                      <p:cBhvr>
                                        <p:cTn id="23" dur="500"/>
                                        <p:tgtEl>
                                          <p:spTgt spid="86019">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86019">
                                            <p:txEl>
                                              <p:pRg st="5" end="5"/>
                                            </p:txEl>
                                          </p:spTgt>
                                        </p:tgtEl>
                                        <p:attrNameLst>
                                          <p:attrName>style.visibility</p:attrName>
                                        </p:attrNameLst>
                                      </p:cBhvr>
                                      <p:to>
                                        <p:strVal val="visible"/>
                                      </p:to>
                                    </p:set>
                                    <p:animEffect transition="in" filter="wipe(down)">
                                      <p:cBhvr>
                                        <p:cTn id="26" dur="500"/>
                                        <p:tgtEl>
                                          <p:spTgt spid="86019">
                                            <p:txEl>
                                              <p:pRg st="5" end="5"/>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86019">
                                            <p:txEl>
                                              <p:pRg st="6" end="6"/>
                                            </p:txEl>
                                          </p:spTgt>
                                        </p:tgtEl>
                                        <p:attrNameLst>
                                          <p:attrName>style.visibility</p:attrName>
                                        </p:attrNameLst>
                                      </p:cBhvr>
                                      <p:to>
                                        <p:strVal val="visible"/>
                                      </p:to>
                                    </p:set>
                                    <p:animEffect transition="in" filter="wipe(down)">
                                      <p:cBhvr>
                                        <p:cTn id="29" dur="500"/>
                                        <p:tgtEl>
                                          <p:spTgt spid="86019">
                                            <p:txEl>
                                              <p:pRg st="6" end="6"/>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86019">
                                            <p:txEl>
                                              <p:pRg st="7" end="7"/>
                                            </p:txEl>
                                          </p:spTgt>
                                        </p:tgtEl>
                                        <p:attrNameLst>
                                          <p:attrName>style.visibility</p:attrName>
                                        </p:attrNameLst>
                                      </p:cBhvr>
                                      <p:to>
                                        <p:strVal val="visible"/>
                                      </p:to>
                                    </p:set>
                                    <p:animEffect transition="in" filter="wipe(down)">
                                      <p:cBhvr>
                                        <p:cTn id="32" dur="500"/>
                                        <p:tgtEl>
                                          <p:spTgt spid="860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6 Basic </a:t>
            </a:r>
            <a:r>
              <a:rPr lang="en-US" sz="4800" dirty="0" err="1" smtClean="0"/>
              <a:t>Toxidromes</a:t>
            </a:r>
            <a:r>
              <a:rPr lang="en-US" sz="4800" dirty="0" smtClean="0"/>
              <a:t> </a:t>
            </a:r>
            <a:endParaRPr lang="en-US" dirty="0"/>
          </a:p>
        </p:txBody>
      </p:sp>
      <p:sp>
        <p:nvSpPr>
          <p:cNvPr id="3" name="Content Placeholder 2"/>
          <p:cNvSpPr>
            <a:spLocks noGrp="1"/>
          </p:cNvSpPr>
          <p:nvPr>
            <p:ph idx="1"/>
          </p:nvPr>
        </p:nvSpPr>
        <p:spPr>
          <a:xfrm>
            <a:off x="304800" y="1600200"/>
            <a:ext cx="8534400" cy="5029200"/>
          </a:xfrm>
        </p:spPr>
        <p:txBody>
          <a:bodyPr/>
          <a:lstStyle/>
          <a:p>
            <a:pPr marL="731520" lvl="1" indent="-274320" fontAlgn="auto">
              <a:lnSpc>
                <a:spcPct val="90000"/>
              </a:lnSpc>
              <a:spcAft>
                <a:spcPts val="0"/>
              </a:spcAft>
              <a:buFont typeface="Wingdings"/>
              <a:buChar char=""/>
              <a:defRPr/>
            </a:pPr>
            <a:r>
              <a:rPr lang="en-US" sz="3600" b="1" dirty="0" err="1" smtClean="0"/>
              <a:t>Sympathomimetics</a:t>
            </a:r>
            <a:endParaRPr lang="en-US" sz="3600" b="1" dirty="0" smtClean="0"/>
          </a:p>
          <a:p>
            <a:pPr marL="731520" lvl="1" indent="-274320" fontAlgn="auto">
              <a:lnSpc>
                <a:spcPct val="90000"/>
              </a:lnSpc>
              <a:spcAft>
                <a:spcPts val="0"/>
              </a:spcAft>
              <a:buFont typeface="Wingdings"/>
              <a:buChar char=""/>
              <a:defRPr/>
            </a:pPr>
            <a:r>
              <a:rPr lang="en-US" sz="3600" b="1" dirty="0" err="1" smtClean="0"/>
              <a:t>Anticholinergics</a:t>
            </a:r>
            <a:endParaRPr lang="en-US" sz="3600" b="1" dirty="0" smtClean="0"/>
          </a:p>
          <a:p>
            <a:pPr marL="731520" lvl="1" indent="-274320" fontAlgn="auto">
              <a:lnSpc>
                <a:spcPct val="90000"/>
              </a:lnSpc>
              <a:spcAft>
                <a:spcPts val="0"/>
              </a:spcAft>
              <a:buFont typeface="Wingdings"/>
              <a:buChar char=""/>
              <a:defRPr/>
            </a:pPr>
            <a:r>
              <a:rPr lang="en-US" sz="3600" b="1" dirty="0" err="1" smtClean="0"/>
              <a:t>Cholinergics</a:t>
            </a:r>
            <a:r>
              <a:rPr lang="en-US" sz="3600" b="1" dirty="0" smtClean="0"/>
              <a:t> </a:t>
            </a:r>
          </a:p>
          <a:p>
            <a:pPr marL="731520" lvl="1" indent="-274320" fontAlgn="auto">
              <a:lnSpc>
                <a:spcPct val="90000"/>
              </a:lnSpc>
              <a:spcAft>
                <a:spcPts val="0"/>
              </a:spcAft>
              <a:buFont typeface="Wingdings"/>
              <a:buChar char=""/>
              <a:defRPr/>
            </a:pPr>
            <a:r>
              <a:rPr lang="en-US" sz="3600" b="1" dirty="0" smtClean="0"/>
              <a:t>Opiates</a:t>
            </a:r>
          </a:p>
          <a:p>
            <a:pPr marL="731520" lvl="1" indent="-274320" fontAlgn="auto">
              <a:lnSpc>
                <a:spcPct val="90000"/>
              </a:lnSpc>
              <a:spcAft>
                <a:spcPts val="0"/>
              </a:spcAft>
              <a:buFont typeface="Wingdings"/>
              <a:buChar char=""/>
              <a:defRPr/>
            </a:pPr>
            <a:r>
              <a:rPr lang="en-US" sz="3600" b="1" dirty="0" err="1" smtClean="0"/>
              <a:t>Seditive</a:t>
            </a:r>
            <a:r>
              <a:rPr lang="en-US" sz="3600" b="1" dirty="0" smtClean="0"/>
              <a:t> Hypnotics</a:t>
            </a:r>
            <a:r>
              <a:rPr lang="en-US" sz="3600" dirty="0" smtClean="0"/>
              <a:t> </a:t>
            </a:r>
            <a:endParaRPr lang="en-US" sz="3600" b="1" dirty="0" smtClean="0"/>
          </a:p>
          <a:p>
            <a:pPr marL="731520" lvl="1" indent="-274320" fontAlgn="auto">
              <a:lnSpc>
                <a:spcPct val="90000"/>
              </a:lnSpc>
              <a:spcAft>
                <a:spcPts val="0"/>
              </a:spcAft>
              <a:buFont typeface="Wingdings"/>
              <a:buChar char=""/>
              <a:defRPr/>
            </a:pPr>
            <a:r>
              <a:rPr lang="en-US" sz="3600" b="1" dirty="0" err="1" smtClean="0"/>
              <a:t>Neuroleptic</a:t>
            </a:r>
            <a:r>
              <a:rPr lang="en-US" sz="3600" b="1" dirty="0" smtClean="0"/>
              <a:t> Malignant Syndrome – </a:t>
            </a:r>
            <a:r>
              <a:rPr lang="en-US" sz="3600" b="1" dirty="0" err="1" smtClean="0"/>
              <a:t>Serotonergic</a:t>
            </a:r>
            <a:r>
              <a:rPr lang="en-US" sz="3600" b="1" dirty="0" smtClean="0"/>
              <a:t> syndrome (Hallucinogenic)</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sz="quarter"/>
          </p:nvPr>
        </p:nvSpPr>
        <p:spPr/>
        <p:txBody>
          <a:bodyPr/>
          <a:lstStyle/>
          <a:p>
            <a:pPr fontAlgn="auto">
              <a:spcAft>
                <a:spcPts val="0"/>
              </a:spcAft>
              <a:defRPr/>
            </a:pPr>
            <a:r>
              <a:rPr lang="en-US" sz="3800" smtClean="0">
                <a:solidFill>
                  <a:schemeClr val="accent1">
                    <a:satMod val="150000"/>
                  </a:schemeClr>
                </a:solidFill>
              </a:rPr>
              <a:t>Toxidromes: Sympathomimetic</a:t>
            </a:r>
          </a:p>
        </p:txBody>
      </p:sp>
      <p:pic>
        <p:nvPicPr>
          <p:cNvPr id="62467" name="Picture 4" descr="powdered cocaine"/>
          <p:cNvPicPr>
            <a:picLocks noGrp="1" noChangeAspect="1" noChangeArrowheads="1"/>
          </p:cNvPicPr>
          <p:nvPr>
            <p:ph sz="quarter" idx="1"/>
          </p:nvPr>
        </p:nvPicPr>
        <p:blipFill>
          <a:blip r:embed="rId2" cstate="print"/>
          <a:srcRect/>
          <a:stretch>
            <a:fillRect/>
          </a:stretch>
        </p:blipFill>
        <p:spPr>
          <a:xfrm>
            <a:off x="6743700" y="2982913"/>
            <a:ext cx="954088" cy="823912"/>
          </a:xfrm>
          <a:noFill/>
        </p:spPr>
      </p:pic>
      <p:pic>
        <p:nvPicPr>
          <p:cNvPr id="62468" name="Picture 6" descr="rock cocaine"/>
          <p:cNvPicPr>
            <a:picLocks noGrp="1" noChangeAspect="1" noChangeArrowheads="1"/>
          </p:cNvPicPr>
          <p:nvPr>
            <p:ph sz="quarter" idx="2"/>
          </p:nvPr>
        </p:nvPicPr>
        <p:blipFill>
          <a:blip r:embed="rId3" cstate="print"/>
          <a:srcRect/>
          <a:stretch>
            <a:fillRect/>
          </a:stretch>
        </p:blipFill>
        <p:spPr>
          <a:xfrm>
            <a:off x="6705600" y="1447800"/>
            <a:ext cx="1428750" cy="933450"/>
          </a:xfrm>
          <a:noFill/>
        </p:spPr>
      </p:pic>
      <p:pic>
        <p:nvPicPr>
          <p:cNvPr id="62469" name="Picture 9" descr="crack 2"/>
          <p:cNvPicPr>
            <a:picLocks noGrp="1" noChangeAspect="1" noChangeArrowheads="1"/>
          </p:cNvPicPr>
          <p:nvPr>
            <p:ph sz="quarter" idx="3"/>
          </p:nvPr>
        </p:nvPicPr>
        <p:blipFill>
          <a:blip r:embed="rId4" cstate="print"/>
          <a:srcRect/>
          <a:stretch>
            <a:fillRect/>
          </a:stretch>
        </p:blipFill>
        <p:spPr>
          <a:xfrm>
            <a:off x="5160963" y="3905250"/>
            <a:ext cx="1001712" cy="687388"/>
          </a:xfrm>
          <a:noFill/>
        </p:spPr>
      </p:pic>
      <p:pic>
        <p:nvPicPr>
          <p:cNvPr id="62470" name="Picture 11" descr="rocks with paper clip"/>
          <p:cNvPicPr>
            <a:picLocks noGrp="1" noChangeAspect="1" noChangeArrowheads="1"/>
          </p:cNvPicPr>
          <p:nvPr>
            <p:ph sz="quarter" idx="4"/>
          </p:nvPr>
        </p:nvPicPr>
        <p:blipFill>
          <a:blip r:embed="rId5" cstate="print"/>
          <a:srcRect/>
          <a:stretch>
            <a:fillRect/>
          </a:stretch>
        </p:blipFill>
        <p:spPr>
          <a:xfrm>
            <a:off x="6248400" y="4648200"/>
            <a:ext cx="2128838" cy="1646238"/>
          </a:xfrm>
          <a:noFill/>
        </p:spPr>
      </p:pic>
      <p:pic>
        <p:nvPicPr>
          <p:cNvPr id="62471" name="Picture 13" descr="rose crack pipe"/>
          <p:cNvPicPr>
            <a:picLocks noChangeAspect="1" noChangeArrowheads="1"/>
          </p:cNvPicPr>
          <p:nvPr/>
        </p:nvPicPr>
        <p:blipFill>
          <a:blip r:embed="rId6" cstate="print"/>
          <a:srcRect/>
          <a:stretch>
            <a:fillRect/>
          </a:stretch>
        </p:blipFill>
        <p:spPr bwMode="auto">
          <a:xfrm>
            <a:off x="914400" y="2895600"/>
            <a:ext cx="3289300" cy="1892300"/>
          </a:xfrm>
          <a:prstGeom prst="rect">
            <a:avLst/>
          </a:prstGeom>
          <a:noFill/>
          <a:ln w="9525">
            <a:noFill/>
            <a:miter lim="800000"/>
            <a:headEnd/>
            <a:tailEnd/>
          </a:ln>
        </p:spPr>
      </p:pic>
      <p:pic>
        <p:nvPicPr>
          <p:cNvPr id="62472" name="Picture 14" descr="pretty crack pipe"/>
          <p:cNvPicPr>
            <a:picLocks noChangeAspect="1" noChangeArrowheads="1"/>
          </p:cNvPicPr>
          <p:nvPr/>
        </p:nvPicPr>
        <p:blipFill>
          <a:blip r:embed="rId7" cstate="print"/>
          <a:srcRect/>
          <a:stretch>
            <a:fillRect/>
          </a:stretch>
        </p:blipFill>
        <p:spPr bwMode="auto">
          <a:xfrm>
            <a:off x="3733800" y="5105400"/>
            <a:ext cx="847725" cy="914400"/>
          </a:xfrm>
          <a:prstGeom prst="rect">
            <a:avLst/>
          </a:prstGeom>
          <a:noFill/>
          <a:ln w="9525">
            <a:noFill/>
            <a:miter lim="800000"/>
            <a:headEnd/>
            <a:tailEnd/>
          </a:ln>
        </p:spPr>
      </p:pic>
      <p:pic>
        <p:nvPicPr>
          <p:cNvPr id="62473" name="Picture 15" descr="crystal"/>
          <p:cNvPicPr>
            <a:picLocks noChangeAspect="1" noChangeArrowheads="1"/>
          </p:cNvPicPr>
          <p:nvPr/>
        </p:nvPicPr>
        <p:blipFill>
          <a:blip r:embed="rId8" cstate="print"/>
          <a:srcRect/>
          <a:stretch>
            <a:fillRect/>
          </a:stretch>
        </p:blipFill>
        <p:spPr bwMode="auto">
          <a:xfrm>
            <a:off x="5410200" y="2438400"/>
            <a:ext cx="771525" cy="904875"/>
          </a:xfrm>
          <a:prstGeom prst="rect">
            <a:avLst/>
          </a:prstGeom>
          <a:noFill/>
          <a:ln w="9525">
            <a:noFill/>
            <a:miter lim="800000"/>
            <a:headEnd/>
            <a:tailEnd/>
          </a:ln>
        </p:spPr>
      </p:pic>
      <p:pic>
        <p:nvPicPr>
          <p:cNvPr id="62474" name="Picture 16" descr="more crystal"/>
          <p:cNvPicPr>
            <a:picLocks noChangeAspect="1" noChangeArrowheads="1"/>
          </p:cNvPicPr>
          <p:nvPr/>
        </p:nvPicPr>
        <p:blipFill>
          <a:blip r:embed="rId9" cstate="print"/>
          <a:srcRect/>
          <a:stretch>
            <a:fillRect/>
          </a:stretch>
        </p:blipFill>
        <p:spPr bwMode="auto">
          <a:xfrm>
            <a:off x="2209800" y="1447800"/>
            <a:ext cx="1114425" cy="981075"/>
          </a:xfrm>
          <a:prstGeom prst="rect">
            <a:avLst/>
          </a:prstGeom>
          <a:noFill/>
          <a:ln w="9525">
            <a:noFill/>
            <a:miter lim="800000"/>
            <a:headEnd/>
            <a:tailEnd/>
          </a:ln>
        </p:spPr>
      </p:pic>
      <p:pic>
        <p:nvPicPr>
          <p:cNvPr id="62475" name="Picture 17" descr="XTC with DEA label"/>
          <p:cNvPicPr>
            <a:picLocks noChangeAspect="1" noChangeArrowheads="1"/>
          </p:cNvPicPr>
          <p:nvPr/>
        </p:nvPicPr>
        <p:blipFill>
          <a:blip r:embed="rId10" cstate="print"/>
          <a:srcRect/>
          <a:stretch>
            <a:fillRect/>
          </a:stretch>
        </p:blipFill>
        <p:spPr bwMode="auto">
          <a:xfrm>
            <a:off x="533400" y="5016500"/>
            <a:ext cx="2590800" cy="156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fontAlgn="auto">
              <a:spcAft>
                <a:spcPts val="0"/>
              </a:spcAft>
              <a:defRPr/>
            </a:pPr>
            <a:r>
              <a:rPr lang="en-US" sz="4800" dirty="0" err="1" smtClean="0">
                <a:solidFill>
                  <a:schemeClr val="accent1">
                    <a:satMod val="150000"/>
                  </a:schemeClr>
                </a:solidFill>
              </a:rPr>
              <a:t>Sympathomimetics</a:t>
            </a:r>
            <a:endParaRPr lang="en-US" sz="4800" dirty="0" smtClean="0">
              <a:solidFill>
                <a:schemeClr val="accent1">
                  <a:satMod val="150000"/>
                </a:schemeClr>
              </a:solidFill>
            </a:endParaRPr>
          </a:p>
        </p:txBody>
      </p:sp>
      <p:sp>
        <p:nvSpPr>
          <p:cNvPr id="63491" name="Rectangle 3"/>
          <p:cNvSpPr>
            <a:spLocks noGrp="1" noChangeArrowheads="1"/>
          </p:cNvSpPr>
          <p:nvPr>
            <p:ph type="body" sz="half" idx="1"/>
          </p:nvPr>
        </p:nvSpPr>
        <p:spPr>
          <a:xfrm>
            <a:off x="1055688" y="1600200"/>
            <a:ext cx="7559675" cy="4527550"/>
          </a:xfrm>
        </p:spPr>
        <p:txBody>
          <a:bodyPr/>
          <a:lstStyle/>
          <a:p>
            <a:r>
              <a:rPr lang="en-US" sz="4000" b="1" smtClean="0"/>
              <a:t>Cocaine</a:t>
            </a:r>
          </a:p>
          <a:p>
            <a:r>
              <a:rPr lang="en-US" sz="4000" b="1" smtClean="0"/>
              <a:t>Methamphetamine/Amphetamines</a:t>
            </a:r>
          </a:p>
          <a:p>
            <a:pPr lvl="1"/>
            <a:r>
              <a:rPr lang="en-US" sz="3600" b="1" smtClean="0"/>
              <a:t>Ecstasy (MDMA)</a:t>
            </a:r>
          </a:p>
          <a:p>
            <a:pPr lvl="1"/>
            <a:r>
              <a:rPr lang="en-US" sz="3600" b="1" smtClean="0"/>
              <a:t>ADHD meds like ritalin, adderal</a:t>
            </a:r>
          </a:p>
          <a:p>
            <a:r>
              <a:rPr lang="en-US" sz="4000" b="1" smtClean="0"/>
              <a:t>Ephedrine</a:t>
            </a:r>
          </a:p>
          <a:p>
            <a:r>
              <a:rPr lang="en-US" sz="4000" b="1" smtClean="0"/>
              <a:t>Caffeine</a:t>
            </a:r>
          </a:p>
          <a:p>
            <a:pPr>
              <a:buFont typeface="Wingdings" pitchFamily="2" charset="2"/>
              <a:buNone/>
            </a:pPr>
            <a:endParaRPr lang="en-US" sz="4000" b="1" smtClean="0"/>
          </a:p>
        </p:txBody>
      </p:sp>
      <p:pic>
        <p:nvPicPr>
          <p:cNvPr id="63492" name="Picture 4" descr="red bull"/>
          <p:cNvPicPr>
            <a:picLocks noGrp="1" noChangeAspect="1" noChangeArrowheads="1"/>
          </p:cNvPicPr>
          <p:nvPr>
            <p:ph sz="half" idx="2"/>
          </p:nvPr>
        </p:nvPicPr>
        <p:blipFill>
          <a:blip r:embed="rId2" cstate="print"/>
          <a:srcRect/>
          <a:stretch>
            <a:fillRect/>
          </a:stretch>
        </p:blipFill>
        <p:spPr>
          <a:xfrm>
            <a:off x="6656387" y="4864100"/>
            <a:ext cx="1801813" cy="1917700"/>
          </a:xfr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What goes wrong?</a:t>
            </a:r>
          </a:p>
        </p:txBody>
      </p:sp>
      <p:sp>
        <p:nvSpPr>
          <p:cNvPr id="16387" name="Rectangle 3"/>
          <p:cNvSpPr>
            <a:spLocks noGrp="1" noChangeArrowheads="1"/>
          </p:cNvSpPr>
          <p:nvPr>
            <p:ph type="body" sz="half" idx="1"/>
          </p:nvPr>
        </p:nvSpPr>
        <p:spPr>
          <a:xfrm>
            <a:off x="304800" y="1295400"/>
            <a:ext cx="8458200" cy="4724400"/>
          </a:xfrm>
        </p:spPr>
        <p:txBody>
          <a:bodyPr rtlCol="0">
            <a:noAutofit/>
          </a:bodyPr>
          <a:lstStyle/>
          <a:p>
            <a:pPr marL="438912" indent="-320040" fontAlgn="auto">
              <a:spcBef>
                <a:spcPts val="0"/>
              </a:spcBef>
              <a:spcAft>
                <a:spcPts val="0"/>
              </a:spcAft>
              <a:buFont typeface="Wingdings 2"/>
              <a:buChar char=""/>
              <a:defRPr/>
            </a:pPr>
            <a:r>
              <a:rPr lang="en-US" sz="2800" b="1" dirty="0" smtClean="0"/>
              <a:t>Tachycardia +/- </a:t>
            </a:r>
            <a:r>
              <a:rPr lang="en-US" sz="2800" b="1" dirty="0" err="1" smtClean="0"/>
              <a:t>arrythmias</a:t>
            </a:r>
            <a:endParaRPr lang="en-US" sz="2800" b="1" dirty="0" smtClean="0"/>
          </a:p>
          <a:p>
            <a:pPr marL="438912" indent="-320040" fontAlgn="auto">
              <a:spcBef>
                <a:spcPts val="0"/>
              </a:spcBef>
              <a:spcAft>
                <a:spcPts val="0"/>
              </a:spcAft>
              <a:buFont typeface="Wingdings 2"/>
              <a:buChar char=""/>
              <a:defRPr/>
            </a:pPr>
            <a:r>
              <a:rPr lang="en-US" sz="2800" b="1" dirty="0" smtClean="0"/>
              <a:t>Hypertension +/- ICH</a:t>
            </a:r>
          </a:p>
          <a:p>
            <a:pPr marL="438912" lvl="1" indent="-320040" fontAlgn="auto">
              <a:spcBef>
                <a:spcPts val="0"/>
              </a:spcBef>
              <a:spcAft>
                <a:spcPts val="0"/>
              </a:spcAft>
              <a:buClr>
                <a:schemeClr val="accent1"/>
              </a:buClr>
              <a:buSzPct val="80000"/>
              <a:buFont typeface="Wingdings 2"/>
              <a:buChar char=""/>
              <a:defRPr/>
            </a:pPr>
            <a:r>
              <a:rPr lang="en-US" b="1" dirty="0" smtClean="0"/>
              <a:t>Hyperthermia,</a:t>
            </a:r>
          </a:p>
          <a:p>
            <a:pPr marL="438912" lvl="1" indent="-320040" fontAlgn="auto">
              <a:spcBef>
                <a:spcPts val="0"/>
              </a:spcBef>
              <a:spcAft>
                <a:spcPts val="0"/>
              </a:spcAft>
              <a:buClr>
                <a:schemeClr val="accent1"/>
              </a:buClr>
              <a:buSzPct val="80000"/>
              <a:buFont typeface="Wingdings 2"/>
              <a:buChar char=""/>
              <a:defRPr/>
            </a:pPr>
            <a:r>
              <a:rPr lang="en-US" b="1" dirty="0" err="1" smtClean="0"/>
              <a:t>mydriasis</a:t>
            </a:r>
            <a:r>
              <a:rPr lang="en-US" b="1" dirty="0" smtClean="0"/>
              <a:t>, </a:t>
            </a:r>
          </a:p>
          <a:p>
            <a:pPr marL="438912" lvl="1" indent="-320040" fontAlgn="auto">
              <a:spcBef>
                <a:spcPts val="0"/>
              </a:spcBef>
              <a:spcAft>
                <a:spcPts val="0"/>
              </a:spcAft>
              <a:buClr>
                <a:schemeClr val="accent1"/>
              </a:buClr>
              <a:buSzPct val="80000"/>
              <a:buFont typeface="Wingdings 2"/>
              <a:buChar char=""/>
              <a:defRPr/>
            </a:pPr>
            <a:r>
              <a:rPr lang="en-US" b="1" dirty="0" smtClean="0"/>
              <a:t>convulsions, diaphoresis, seizure, </a:t>
            </a:r>
          </a:p>
          <a:p>
            <a:pPr marL="438912" lvl="1" indent="-320040" fontAlgn="auto">
              <a:spcBef>
                <a:spcPts val="0"/>
              </a:spcBef>
              <a:spcAft>
                <a:spcPts val="0"/>
              </a:spcAft>
              <a:buClr>
                <a:schemeClr val="accent1"/>
              </a:buClr>
              <a:buSzPct val="80000"/>
              <a:buFont typeface="Wingdings 2"/>
              <a:buChar char=""/>
              <a:defRPr/>
            </a:pPr>
            <a:r>
              <a:rPr lang="en-US" b="1" dirty="0" smtClean="0"/>
              <a:t>central nervous system (CNS) excitation</a:t>
            </a:r>
          </a:p>
          <a:p>
            <a:pPr marL="438912" lvl="1" indent="-320040" fontAlgn="auto">
              <a:spcBef>
                <a:spcPts val="0"/>
              </a:spcBef>
              <a:spcAft>
                <a:spcPts val="0"/>
              </a:spcAft>
              <a:buClr>
                <a:schemeClr val="accent1"/>
              </a:buClr>
              <a:buSzPct val="80000"/>
              <a:buFont typeface="Wingdings 2"/>
              <a:buChar char=""/>
              <a:defRPr/>
            </a:pPr>
            <a:r>
              <a:rPr lang="en-US" b="1" dirty="0" smtClean="0"/>
              <a:t>psychosis, </a:t>
            </a:r>
          </a:p>
          <a:p>
            <a:pPr marL="438912" indent="-320040" fontAlgn="auto">
              <a:spcBef>
                <a:spcPts val="0"/>
              </a:spcBef>
              <a:spcAft>
                <a:spcPts val="0"/>
              </a:spcAft>
              <a:buFont typeface="Wingdings 2"/>
              <a:buChar char=""/>
              <a:defRPr/>
            </a:pPr>
            <a:r>
              <a:rPr lang="en-US" sz="2800" b="1" dirty="0" err="1" smtClean="0"/>
              <a:t>Rhabdomyolysis</a:t>
            </a:r>
            <a:endParaRPr lang="en-US" sz="2800" b="1" dirty="0" smtClean="0"/>
          </a:p>
          <a:p>
            <a:pPr marL="438912" indent="-320040" fontAlgn="auto">
              <a:spcBef>
                <a:spcPts val="0"/>
              </a:spcBef>
              <a:spcAft>
                <a:spcPts val="0"/>
              </a:spcAft>
              <a:buFont typeface="Wingdings 2"/>
              <a:buChar char=""/>
              <a:defRPr/>
            </a:pPr>
            <a:r>
              <a:rPr lang="en-US" sz="2400" b="1" dirty="0" smtClean="0"/>
              <a:t>Mimics </a:t>
            </a:r>
            <a:r>
              <a:rPr lang="en-US" sz="2400" b="1" dirty="0" err="1" smtClean="0"/>
              <a:t>Anticholinergic</a:t>
            </a:r>
            <a:r>
              <a:rPr lang="en-US" sz="2400" b="1" dirty="0" smtClean="0"/>
              <a:t> except WET compared to DRY</a:t>
            </a:r>
          </a:p>
          <a:p>
            <a:pPr marL="1112838" lvl="1" indent="-274320" fontAlgn="auto">
              <a:spcAft>
                <a:spcPts val="0"/>
              </a:spcAft>
              <a:buFont typeface="Wingdings"/>
              <a:buBlip>
                <a:blip r:embed="rId2"/>
              </a:buBlip>
              <a:defRPr/>
            </a:pPr>
            <a:r>
              <a:rPr lang="en-US" sz="2400" b="1" dirty="0" smtClean="0"/>
              <a:t>Diaphoresis and normal bowel sounds with </a:t>
            </a:r>
            <a:r>
              <a:rPr lang="en-US" sz="2400" b="1" dirty="0" err="1" smtClean="0"/>
              <a:t>sympathomimetic</a:t>
            </a:r>
            <a:r>
              <a:rPr lang="en-US" sz="2400" b="1" dirty="0" smtClean="0"/>
              <a:t> </a:t>
            </a:r>
            <a:r>
              <a:rPr lang="en-US" sz="2400" b="1" dirty="0" err="1" smtClean="0"/>
              <a:t>toxidrome</a:t>
            </a:r>
            <a:endParaRPr lang="en-US" sz="2400" b="1" dirty="0" smtClean="0"/>
          </a:p>
          <a:p>
            <a:pPr marL="1112838" lvl="1" indent="-274320" fontAlgn="auto">
              <a:spcAft>
                <a:spcPts val="0"/>
              </a:spcAft>
              <a:buFont typeface="Wingdings"/>
              <a:buBlip>
                <a:blip r:embed="rId2"/>
              </a:buBlip>
              <a:defRPr/>
            </a:pPr>
            <a:r>
              <a:rPr lang="en-US" sz="2400" b="1" dirty="0" smtClean="0"/>
              <a:t>Dry skin and absent bowel sounds with </a:t>
            </a:r>
            <a:r>
              <a:rPr lang="en-US" sz="2400" b="1" dirty="0" err="1" smtClean="0"/>
              <a:t>anticholinergic</a:t>
            </a:r>
            <a:r>
              <a:rPr lang="en-US" sz="2400" b="1" dirty="0" smtClean="0"/>
              <a:t> </a:t>
            </a:r>
            <a:r>
              <a:rPr lang="en-US" sz="2400" b="1" dirty="0" err="1" smtClean="0"/>
              <a:t>toxidrome</a:t>
            </a:r>
            <a:r>
              <a:rPr lang="en-US" b="1" dirty="0" smtClean="0"/>
              <a:t> </a:t>
            </a:r>
            <a:endParaRPr lang="en-US" sz="2400" b="1" dirty="0" smtClean="0"/>
          </a:p>
        </p:txBody>
      </p:sp>
      <p:pic>
        <p:nvPicPr>
          <p:cNvPr id="65540" name="Picture 4" descr="cocaine hemorrhage"/>
          <p:cNvPicPr>
            <a:picLocks noGrp="1" noChangeAspect="1" noChangeArrowheads="1"/>
          </p:cNvPicPr>
          <p:nvPr>
            <p:ph sz="half" idx="2"/>
          </p:nvPr>
        </p:nvPicPr>
        <p:blipFill>
          <a:blip r:embed="rId3" cstate="print"/>
          <a:srcRect/>
          <a:stretch>
            <a:fillRect/>
          </a:stretch>
        </p:blipFill>
        <p:spPr>
          <a:xfrm>
            <a:off x="6102350" y="1524000"/>
            <a:ext cx="2736850" cy="1919288"/>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down)">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wipe(down)">
                                      <p:cBhvr>
                                        <p:cTn id="12" dur="500"/>
                                        <p:tgtEl>
                                          <p:spTgt spid="16387">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wipe(down)">
                                      <p:cBhvr>
                                        <p:cTn id="15" dur="500"/>
                                        <p:tgtEl>
                                          <p:spTgt spid="16387">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6387">
                                            <p:txEl>
                                              <p:pRg st="3" end="3"/>
                                            </p:txEl>
                                          </p:spTgt>
                                        </p:tgtEl>
                                        <p:attrNameLst>
                                          <p:attrName>style.visibility</p:attrName>
                                        </p:attrNameLst>
                                      </p:cBhvr>
                                      <p:to>
                                        <p:strVal val="visible"/>
                                      </p:to>
                                    </p:set>
                                    <p:animEffect transition="in" filter="wipe(down)">
                                      <p:cBhvr>
                                        <p:cTn id="18" dur="500"/>
                                        <p:tgtEl>
                                          <p:spTgt spid="16387">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animEffect transition="in" filter="wipe(down)">
                                      <p:cBhvr>
                                        <p:cTn id="21" dur="500"/>
                                        <p:tgtEl>
                                          <p:spTgt spid="16387">
                                            <p:txEl>
                                              <p:pRg st="4" end="4"/>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6387">
                                            <p:txEl>
                                              <p:pRg st="5" end="5"/>
                                            </p:txEl>
                                          </p:spTgt>
                                        </p:tgtEl>
                                        <p:attrNameLst>
                                          <p:attrName>style.visibility</p:attrName>
                                        </p:attrNameLst>
                                      </p:cBhvr>
                                      <p:to>
                                        <p:strVal val="visible"/>
                                      </p:to>
                                    </p:set>
                                    <p:animEffect transition="in" filter="wipe(down)">
                                      <p:cBhvr>
                                        <p:cTn id="24" dur="500"/>
                                        <p:tgtEl>
                                          <p:spTgt spid="16387">
                                            <p:txEl>
                                              <p:pRg st="5" end="5"/>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6387">
                                            <p:txEl>
                                              <p:pRg st="6" end="6"/>
                                            </p:txEl>
                                          </p:spTgt>
                                        </p:tgtEl>
                                        <p:attrNameLst>
                                          <p:attrName>style.visibility</p:attrName>
                                        </p:attrNameLst>
                                      </p:cBhvr>
                                      <p:to>
                                        <p:strVal val="visible"/>
                                      </p:to>
                                    </p:set>
                                    <p:animEffect transition="in" filter="wipe(down)">
                                      <p:cBhvr>
                                        <p:cTn id="27" dur="500"/>
                                        <p:tgtEl>
                                          <p:spTgt spid="1638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6387">
                                            <p:txEl>
                                              <p:pRg st="7" end="7"/>
                                            </p:txEl>
                                          </p:spTgt>
                                        </p:tgtEl>
                                        <p:attrNameLst>
                                          <p:attrName>style.visibility</p:attrName>
                                        </p:attrNameLst>
                                      </p:cBhvr>
                                      <p:to>
                                        <p:strVal val="visible"/>
                                      </p:to>
                                    </p:set>
                                    <p:animEffect transition="in" filter="wipe(down)">
                                      <p:cBhvr>
                                        <p:cTn id="32" dur="500"/>
                                        <p:tgtEl>
                                          <p:spTgt spid="1638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6387">
                                            <p:txEl>
                                              <p:pRg st="8" end="8"/>
                                            </p:txEl>
                                          </p:spTgt>
                                        </p:tgtEl>
                                        <p:attrNameLst>
                                          <p:attrName>style.visibility</p:attrName>
                                        </p:attrNameLst>
                                      </p:cBhvr>
                                      <p:to>
                                        <p:strVal val="visible"/>
                                      </p:to>
                                    </p:set>
                                    <p:animEffect transition="in" filter="wipe(down)">
                                      <p:cBhvr>
                                        <p:cTn id="37" dur="500"/>
                                        <p:tgtEl>
                                          <p:spTgt spid="16387">
                                            <p:txEl>
                                              <p:pRg st="8" end="8"/>
                                            </p:tx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6387">
                                            <p:txEl>
                                              <p:pRg st="9" end="9"/>
                                            </p:txEl>
                                          </p:spTgt>
                                        </p:tgtEl>
                                        <p:attrNameLst>
                                          <p:attrName>style.visibility</p:attrName>
                                        </p:attrNameLst>
                                      </p:cBhvr>
                                      <p:to>
                                        <p:strVal val="visible"/>
                                      </p:to>
                                    </p:set>
                                    <p:animEffect transition="in" filter="wipe(down)">
                                      <p:cBhvr>
                                        <p:cTn id="40" dur="500"/>
                                        <p:tgtEl>
                                          <p:spTgt spid="16387">
                                            <p:txEl>
                                              <p:pRg st="9" end="9"/>
                                            </p:txEl>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16387">
                                            <p:txEl>
                                              <p:pRg st="10" end="10"/>
                                            </p:txEl>
                                          </p:spTgt>
                                        </p:tgtEl>
                                        <p:attrNameLst>
                                          <p:attrName>style.visibility</p:attrName>
                                        </p:attrNameLst>
                                      </p:cBhvr>
                                      <p:to>
                                        <p:strVal val="visible"/>
                                      </p:to>
                                    </p:set>
                                    <p:animEffect transition="in" filter="wipe(down)">
                                      <p:cBhvr>
                                        <p:cTn id="43" dur="500"/>
                                        <p:tgtEl>
                                          <p:spTgt spid="1638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2"/>
          <p:cNvSpPr>
            <a:spLocks noGrp="1" noChangeArrowheads="1"/>
          </p:cNvSpPr>
          <p:nvPr>
            <p:ph type="title"/>
          </p:nvPr>
        </p:nvSpPr>
        <p:spPr/>
        <p:txBody>
          <a:bodyPr/>
          <a:lstStyle/>
          <a:p>
            <a:pPr fontAlgn="auto">
              <a:spcAft>
                <a:spcPts val="0"/>
              </a:spcAft>
              <a:defRPr/>
            </a:pPr>
            <a:r>
              <a:rPr lang="en-US" dirty="0" smtClean="0">
                <a:solidFill>
                  <a:schemeClr val="accent1">
                    <a:satMod val="150000"/>
                  </a:schemeClr>
                </a:solidFill>
              </a:rPr>
              <a:t>What do we do about it?</a:t>
            </a:r>
          </a:p>
        </p:txBody>
      </p:sp>
      <p:sp>
        <p:nvSpPr>
          <p:cNvPr id="1035" name="Rectangle 3"/>
          <p:cNvSpPr>
            <a:spLocks noGrp="1" noChangeArrowheads="1"/>
          </p:cNvSpPr>
          <p:nvPr>
            <p:ph type="body" sz="half" idx="1"/>
          </p:nvPr>
        </p:nvSpPr>
        <p:spPr>
          <a:xfrm>
            <a:off x="304800" y="1600200"/>
            <a:ext cx="4419600" cy="4724400"/>
          </a:xfrm>
        </p:spPr>
        <p:txBody>
          <a:bodyPr/>
          <a:lstStyle/>
          <a:p>
            <a:r>
              <a:rPr lang="en-US" sz="3600" b="1" dirty="0" smtClean="0"/>
              <a:t>Supportive care</a:t>
            </a:r>
          </a:p>
          <a:p>
            <a:pPr lvl="1"/>
            <a:r>
              <a:rPr lang="en-US" sz="2000" b="1" dirty="0" smtClean="0"/>
              <a:t>Monitor airway, diagnose ICH, </a:t>
            </a:r>
            <a:r>
              <a:rPr lang="en-US" sz="2000" b="1" dirty="0" err="1" smtClean="0"/>
              <a:t>rhabdo</a:t>
            </a:r>
            <a:endParaRPr lang="en-US" sz="2000" b="1" dirty="0" smtClean="0"/>
          </a:p>
          <a:p>
            <a:pPr lvl="1"/>
            <a:r>
              <a:rPr lang="en-US" sz="2000" b="1" dirty="0" smtClean="0"/>
              <a:t>IVF for insensible loses and volume repletion</a:t>
            </a:r>
          </a:p>
          <a:p>
            <a:r>
              <a:rPr lang="en-US" sz="3600" b="1" dirty="0" err="1" smtClean="0"/>
              <a:t>Benzos</a:t>
            </a:r>
            <a:r>
              <a:rPr lang="en-US" sz="3600" b="1" dirty="0" smtClean="0"/>
              <a:t>, </a:t>
            </a:r>
            <a:r>
              <a:rPr lang="en-US" sz="3600" b="1" dirty="0" err="1" smtClean="0"/>
              <a:t>benzos</a:t>
            </a:r>
            <a:r>
              <a:rPr lang="en-US" sz="3600" b="1" dirty="0" smtClean="0"/>
              <a:t>, </a:t>
            </a:r>
            <a:r>
              <a:rPr lang="en-US" sz="3600" b="1" dirty="0" err="1" smtClean="0"/>
              <a:t>benzos</a:t>
            </a:r>
            <a:r>
              <a:rPr lang="en-US" sz="3600" b="1" dirty="0" smtClean="0"/>
              <a:t>, </a:t>
            </a:r>
            <a:r>
              <a:rPr lang="en-US" sz="3600" b="1" dirty="0" err="1" smtClean="0"/>
              <a:t>benzos</a:t>
            </a:r>
            <a:endParaRPr lang="en-US" sz="3600" b="1" dirty="0" smtClean="0"/>
          </a:p>
          <a:p>
            <a:r>
              <a:rPr lang="en-US" sz="3600" b="1" dirty="0" smtClean="0"/>
              <a:t>BP mgmt if severe</a:t>
            </a:r>
          </a:p>
          <a:p>
            <a:r>
              <a:rPr lang="en-US" sz="3600" b="1" i="1" dirty="0" smtClean="0"/>
              <a:t>NEVER</a:t>
            </a:r>
            <a:r>
              <a:rPr lang="en-US" sz="3600" b="1" dirty="0" smtClean="0"/>
              <a:t> GIVE BETA BLOCKERS</a:t>
            </a:r>
          </a:p>
        </p:txBody>
      </p:sp>
      <p:graphicFrame>
        <p:nvGraphicFramePr>
          <p:cNvPr id="1026" name="Diagram 53"/>
          <p:cNvGraphicFramePr>
            <a:graphicFrameLocks/>
          </p:cNvGraphicFramePr>
          <p:nvPr>
            <p:ph sz="half" idx="2"/>
          </p:nvPr>
        </p:nvGraphicFramePr>
        <p:xfrm>
          <a:off x="5116513" y="2136775"/>
          <a:ext cx="3392487" cy="3968750"/>
        </p:xfrm>
        <a:graphic>
          <a:graphicData uri="http://schemas.openxmlformats.org/drawingml/2006/compatibility">
            <com:legacyDrawing xmlns:com="http://schemas.openxmlformats.org/drawingml/2006/compatibility" spid="_x0000_s102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35">
                                            <p:txEl>
                                              <p:pRg st="0" end="0"/>
                                            </p:txEl>
                                          </p:spTgt>
                                        </p:tgtEl>
                                        <p:attrNameLst>
                                          <p:attrName>style.visibility</p:attrName>
                                        </p:attrNameLst>
                                      </p:cBhvr>
                                      <p:to>
                                        <p:strVal val="visible"/>
                                      </p:to>
                                    </p:set>
                                    <p:animEffect transition="in" filter="wipe(down)">
                                      <p:cBhvr>
                                        <p:cTn id="7" dur="500"/>
                                        <p:tgtEl>
                                          <p:spTgt spid="103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35">
                                            <p:txEl>
                                              <p:pRg st="1" end="1"/>
                                            </p:txEl>
                                          </p:spTgt>
                                        </p:tgtEl>
                                        <p:attrNameLst>
                                          <p:attrName>style.visibility</p:attrName>
                                        </p:attrNameLst>
                                      </p:cBhvr>
                                      <p:to>
                                        <p:strVal val="visible"/>
                                      </p:to>
                                    </p:set>
                                    <p:animEffect transition="in" filter="wipe(down)">
                                      <p:cBhvr>
                                        <p:cTn id="10" dur="500"/>
                                        <p:tgtEl>
                                          <p:spTgt spid="1035">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035">
                                            <p:txEl>
                                              <p:pRg st="2" end="2"/>
                                            </p:txEl>
                                          </p:spTgt>
                                        </p:tgtEl>
                                        <p:attrNameLst>
                                          <p:attrName>style.visibility</p:attrName>
                                        </p:attrNameLst>
                                      </p:cBhvr>
                                      <p:to>
                                        <p:strVal val="visible"/>
                                      </p:to>
                                    </p:set>
                                    <p:animEffect transition="in" filter="wipe(down)">
                                      <p:cBhvr>
                                        <p:cTn id="13" dur="500"/>
                                        <p:tgtEl>
                                          <p:spTgt spid="103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035">
                                            <p:txEl>
                                              <p:pRg st="3" end="3"/>
                                            </p:txEl>
                                          </p:spTgt>
                                        </p:tgtEl>
                                        <p:attrNameLst>
                                          <p:attrName>style.visibility</p:attrName>
                                        </p:attrNameLst>
                                      </p:cBhvr>
                                      <p:to>
                                        <p:strVal val="visible"/>
                                      </p:to>
                                    </p:set>
                                    <p:animEffect transition="in" filter="wipe(down)">
                                      <p:cBhvr>
                                        <p:cTn id="18" dur="500"/>
                                        <p:tgtEl>
                                          <p:spTgt spid="103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035">
                                            <p:txEl>
                                              <p:pRg st="4" end="4"/>
                                            </p:txEl>
                                          </p:spTgt>
                                        </p:tgtEl>
                                        <p:attrNameLst>
                                          <p:attrName>style.visibility</p:attrName>
                                        </p:attrNameLst>
                                      </p:cBhvr>
                                      <p:to>
                                        <p:strVal val="visible"/>
                                      </p:to>
                                    </p:set>
                                    <p:animEffect transition="in" filter="wipe(down)">
                                      <p:cBhvr>
                                        <p:cTn id="23" dur="500"/>
                                        <p:tgtEl>
                                          <p:spTgt spid="103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035">
                                            <p:txEl>
                                              <p:pRg st="5" end="5"/>
                                            </p:txEl>
                                          </p:spTgt>
                                        </p:tgtEl>
                                        <p:attrNameLst>
                                          <p:attrName>style.visibility</p:attrName>
                                        </p:attrNameLst>
                                      </p:cBhvr>
                                      <p:to>
                                        <p:strVal val="visible"/>
                                      </p:to>
                                    </p:set>
                                    <p:animEffect transition="in" filter="wipe(down)">
                                      <p:cBhvr>
                                        <p:cTn id="28" dur="500"/>
                                        <p:tgtEl>
                                          <p:spTgt spid="10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Toxidrome: Opiate</a:t>
            </a:r>
          </a:p>
        </p:txBody>
      </p:sp>
      <p:sp>
        <p:nvSpPr>
          <p:cNvPr id="66563" name="Rectangle 3"/>
          <p:cNvSpPr>
            <a:spLocks noGrp="1" noChangeArrowheads="1"/>
          </p:cNvSpPr>
          <p:nvPr>
            <p:ph type="body" idx="1"/>
          </p:nvPr>
        </p:nvSpPr>
        <p:spPr/>
        <p:txBody>
          <a:bodyPr/>
          <a:lstStyle/>
          <a:p>
            <a:endParaRPr lang="en-US" smtClean="0"/>
          </a:p>
        </p:txBody>
      </p:sp>
      <p:pic>
        <p:nvPicPr>
          <p:cNvPr id="66564" name="Picture 5" descr="syringeshare">
            <a:hlinkClick r:id="rId2"/>
          </p:cNvPr>
          <p:cNvPicPr>
            <a:picLocks noChangeAspect="1" noChangeArrowheads="1"/>
          </p:cNvPicPr>
          <p:nvPr/>
        </p:nvPicPr>
        <p:blipFill>
          <a:blip r:embed="rId3" cstate="print"/>
          <a:srcRect/>
          <a:stretch>
            <a:fillRect/>
          </a:stretch>
        </p:blipFill>
        <p:spPr bwMode="auto">
          <a:xfrm>
            <a:off x="2057400" y="2362200"/>
            <a:ext cx="2590800" cy="1979613"/>
          </a:xfrm>
          <a:prstGeom prst="rect">
            <a:avLst/>
          </a:prstGeom>
          <a:noFill/>
          <a:ln w="9525">
            <a:noFill/>
            <a:miter lim="800000"/>
            <a:headEnd/>
            <a:tailEnd/>
          </a:ln>
        </p:spPr>
      </p:pic>
      <p:pic>
        <p:nvPicPr>
          <p:cNvPr id="66565" name="Picture 7" descr="heroin_pic">
            <a:hlinkClick r:id="rId4"/>
          </p:cNvPr>
          <p:cNvPicPr>
            <a:picLocks noChangeAspect="1" noChangeArrowheads="1"/>
          </p:cNvPicPr>
          <p:nvPr/>
        </p:nvPicPr>
        <p:blipFill>
          <a:blip r:embed="rId5" cstate="print"/>
          <a:srcRect/>
          <a:stretch>
            <a:fillRect/>
          </a:stretch>
        </p:blipFill>
        <p:spPr bwMode="auto">
          <a:xfrm>
            <a:off x="4876800" y="2057400"/>
            <a:ext cx="1876425" cy="1374775"/>
          </a:xfrm>
          <a:prstGeom prst="rect">
            <a:avLst/>
          </a:prstGeom>
          <a:noFill/>
          <a:ln w="9525">
            <a:noFill/>
            <a:miter lim="800000"/>
            <a:headEnd/>
            <a:tailEnd/>
          </a:ln>
        </p:spPr>
      </p:pic>
      <p:pic>
        <p:nvPicPr>
          <p:cNvPr id="66566" name="Picture 9" descr="heroin">
            <a:hlinkClick r:id="rId6"/>
          </p:cNvPr>
          <p:cNvPicPr>
            <a:picLocks noChangeAspect="1" noChangeArrowheads="1"/>
          </p:cNvPicPr>
          <p:nvPr/>
        </p:nvPicPr>
        <p:blipFill>
          <a:blip r:embed="rId7" cstate="print"/>
          <a:srcRect/>
          <a:stretch>
            <a:fillRect/>
          </a:stretch>
        </p:blipFill>
        <p:spPr bwMode="auto">
          <a:xfrm>
            <a:off x="2209800" y="4953000"/>
            <a:ext cx="1085850" cy="828675"/>
          </a:xfrm>
          <a:prstGeom prst="rect">
            <a:avLst/>
          </a:prstGeom>
          <a:noFill/>
          <a:ln w="9525">
            <a:noFill/>
            <a:miter lim="800000"/>
            <a:headEnd/>
            <a:tailEnd/>
          </a:ln>
        </p:spPr>
      </p:pic>
      <p:pic>
        <p:nvPicPr>
          <p:cNvPr id="66567" name="Picture 11" descr="heroin">
            <a:hlinkClick r:id="rId8"/>
          </p:cNvPr>
          <p:cNvPicPr>
            <a:picLocks noChangeAspect="1" noChangeArrowheads="1"/>
          </p:cNvPicPr>
          <p:nvPr/>
        </p:nvPicPr>
        <p:blipFill>
          <a:blip r:embed="rId9" cstate="print"/>
          <a:srcRect/>
          <a:stretch>
            <a:fillRect/>
          </a:stretch>
        </p:blipFill>
        <p:spPr bwMode="auto">
          <a:xfrm>
            <a:off x="762000" y="3657600"/>
            <a:ext cx="1076325" cy="723900"/>
          </a:xfrm>
          <a:prstGeom prst="rect">
            <a:avLst/>
          </a:prstGeom>
          <a:noFill/>
          <a:ln w="9525">
            <a:noFill/>
            <a:miter lim="800000"/>
            <a:headEnd/>
            <a:tailEnd/>
          </a:ln>
        </p:spPr>
      </p:pic>
      <p:pic>
        <p:nvPicPr>
          <p:cNvPr id="66568" name="Picture 13" descr="heroin_poppy">
            <a:hlinkClick r:id="rId10"/>
          </p:cNvPr>
          <p:cNvPicPr>
            <a:picLocks noChangeAspect="1" noChangeArrowheads="1"/>
          </p:cNvPicPr>
          <p:nvPr/>
        </p:nvPicPr>
        <p:blipFill>
          <a:blip r:embed="rId11" cstate="print"/>
          <a:srcRect/>
          <a:stretch>
            <a:fillRect/>
          </a:stretch>
        </p:blipFill>
        <p:spPr bwMode="auto">
          <a:xfrm>
            <a:off x="7086600" y="2362200"/>
            <a:ext cx="1104900" cy="723900"/>
          </a:xfrm>
          <a:prstGeom prst="rect">
            <a:avLst/>
          </a:prstGeom>
          <a:noFill/>
          <a:ln w="9525">
            <a:noFill/>
            <a:miter lim="800000"/>
            <a:headEnd/>
            <a:tailEnd/>
          </a:ln>
        </p:spPr>
      </p:pic>
      <p:pic>
        <p:nvPicPr>
          <p:cNvPr id="66569" name="Picture 15" descr="inject">
            <a:hlinkClick r:id="rId12"/>
          </p:cNvPr>
          <p:cNvPicPr>
            <a:picLocks noChangeAspect="1" noChangeArrowheads="1"/>
          </p:cNvPicPr>
          <p:nvPr/>
        </p:nvPicPr>
        <p:blipFill>
          <a:blip r:embed="rId13" cstate="print"/>
          <a:srcRect/>
          <a:stretch>
            <a:fillRect/>
          </a:stretch>
        </p:blipFill>
        <p:spPr bwMode="auto">
          <a:xfrm>
            <a:off x="3733800" y="4572000"/>
            <a:ext cx="1000125" cy="666750"/>
          </a:xfrm>
          <a:prstGeom prst="rect">
            <a:avLst/>
          </a:prstGeom>
          <a:noFill/>
          <a:ln w="9525">
            <a:noFill/>
            <a:miter lim="800000"/>
            <a:headEnd/>
            <a:tailEnd/>
          </a:ln>
        </p:spPr>
      </p:pic>
      <p:pic>
        <p:nvPicPr>
          <p:cNvPr id="66570" name="Picture 19" descr="heroin%2520drug%2520f5">
            <a:hlinkClick r:id="rId14"/>
          </p:cNvPr>
          <p:cNvPicPr>
            <a:picLocks noChangeAspect="1" noChangeArrowheads="1"/>
          </p:cNvPicPr>
          <p:nvPr/>
        </p:nvPicPr>
        <p:blipFill>
          <a:blip r:embed="rId15" cstate="print"/>
          <a:srcRect/>
          <a:stretch>
            <a:fillRect/>
          </a:stretch>
        </p:blipFill>
        <p:spPr bwMode="auto">
          <a:xfrm>
            <a:off x="5943600" y="4267200"/>
            <a:ext cx="1238250" cy="809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fontAlgn="auto">
              <a:spcAft>
                <a:spcPts val="0"/>
              </a:spcAft>
              <a:defRPr/>
            </a:pPr>
            <a:r>
              <a:rPr lang="en-US" sz="4800" smtClean="0">
                <a:solidFill>
                  <a:schemeClr val="accent1">
                    <a:satMod val="150000"/>
                  </a:schemeClr>
                </a:solidFill>
              </a:rPr>
              <a:t>Opiates / Opioids</a:t>
            </a:r>
          </a:p>
        </p:txBody>
      </p:sp>
      <p:sp>
        <p:nvSpPr>
          <p:cNvPr id="18435" name="Rectangle 3"/>
          <p:cNvSpPr>
            <a:spLocks noGrp="1" noChangeArrowheads="1"/>
          </p:cNvSpPr>
          <p:nvPr>
            <p:ph type="body" idx="1"/>
          </p:nvPr>
        </p:nvSpPr>
        <p:spPr>
          <a:xfrm>
            <a:off x="381000" y="1524000"/>
            <a:ext cx="8305800" cy="5105400"/>
          </a:xfrm>
        </p:spPr>
        <p:txBody>
          <a:bodyPr rtlCol="0">
            <a:noAutofit/>
          </a:bodyPr>
          <a:lstStyle/>
          <a:p>
            <a:pPr marL="438912" indent="-320040" fontAlgn="auto">
              <a:lnSpc>
                <a:spcPct val="90000"/>
              </a:lnSpc>
              <a:spcBef>
                <a:spcPts val="0"/>
              </a:spcBef>
              <a:spcAft>
                <a:spcPts val="0"/>
              </a:spcAft>
              <a:buFont typeface="Wingdings 2"/>
              <a:buChar char=""/>
              <a:defRPr/>
            </a:pPr>
            <a:r>
              <a:rPr lang="en-US" b="1" dirty="0" smtClean="0"/>
              <a:t>Opiate: derived directly from the opium poppy</a:t>
            </a:r>
          </a:p>
          <a:p>
            <a:pPr marL="731520" lvl="1" indent="-274320" fontAlgn="auto">
              <a:lnSpc>
                <a:spcPct val="90000"/>
              </a:lnSpc>
              <a:spcAft>
                <a:spcPts val="0"/>
              </a:spcAft>
              <a:buFont typeface="Wingdings"/>
              <a:buChar char=""/>
              <a:defRPr/>
            </a:pPr>
            <a:r>
              <a:rPr lang="en-US" b="1" dirty="0" smtClean="0"/>
              <a:t>morphine and codeine</a:t>
            </a:r>
          </a:p>
          <a:p>
            <a:pPr marL="438912" indent="-320040" fontAlgn="auto">
              <a:lnSpc>
                <a:spcPct val="90000"/>
              </a:lnSpc>
              <a:spcBef>
                <a:spcPts val="0"/>
              </a:spcBef>
              <a:spcAft>
                <a:spcPts val="0"/>
              </a:spcAft>
              <a:buFont typeface="Wingdings 2"/>
              <a:buChar char=""/>
              <a:defRPr/>
            </a:pPr>
            <a:r>
              <a:rPr lang="en-US" b="1" dirty="0" err="1" smtClean="0"/>
              <a:t>Opioids</a:t>
            </a:r>
            <a:r>
              <a:rPr lang="en-US" b="1" dirty="0" smtClean="0"/>
              <a:t>: much broader class of agents capable of producing opium-like effects or of binding to </a:t>
            </a:r>
            <a:r>
              <a:rPr lang="en-US" b="1" dirty="0" err="1" smtClean="0"/>
              <a:t>opioid</a:t>
            </a:r>
            <a:r>
              <a:rPr lang="en-US" b="1" dirty="0" smtClean="0"/>
              <a:t> receptors</a:t>
            </a:r>
          </a:p>
          <a:p>
            <a:pPr marL="731520" lvl="1" indent="-274320" fontAlgn="auto">
              <a:lnSpc>
                <a:spcPct val="90000"/>
              </a:lnSpc>
              <a:spcAft>
                <a:spcPts val="0"/>
              </a:spcAft>
              <a:buFont typeface="Wingdings"/>
              <a:buChar char=""/>
              <a:defRPr/>
            </a:pPr>
            <a:r>
              <a:rPr lang="en-US" b="1" dirty="0" smtClean="0"/>
              <a:t>Heroin</a:t>
            </a:r>
          </a:p>
          <a:p>
            <a:pPr marL="731520" lvl="1" indent="-274320" fontAlgn="auto">
              <a:lnSpc>
                <a:spcPct val="90000"/>
              </a:lnSpc>
              <a:spcAft>
                <a:spcPts val="0"/>
              </a:spcAft>
              <a:buFont typeface="Wingdings"/>
              <a:buChar char=""/>
              <a:defRPr/>
            </a:pPr>
            <a:r>
              <a:rPr lang="en-US" b="1" dirty="0" smtClean="0"/>
              <a:t>Methadone</a:t>
            </a:r>
          </a:p>
          <a:p>
            <a:pPr marL="731520" lvl="1" indent="-274320" fontAlgn="auto">
              <a:lnSpc>
                <a:spcPct val="90000"/>
              </a:lnSpc>
              <a:spcAft>
                <a:spcPts val="0"/>
              </a:spcAft>
              <a:buFont typeface="Wingdings"/>
              <a:buChar char=""/>
              <a:defRPr/>
            </a:pPr>
            <a:r>
              <a:rPr lang="en-US" b="1" dirty="0" err="1" smtClean="0"/>
              <a:t>meperidine</a:t>
            </a:r>
            <a:endParaRPr lang="en-US" b="1" dirty="0" smtClean="0"/>
          </a:p>
          <a:p>
            <a:pPr marL="731520" lvl="1" indent="-274320" fontAlgn="auto">
              <a:lnSpc>
                <a:spcPct val="90000"/>
              </a:lnSpc>
              <a:spcAft>
                <a:spcPts val="0"/>
              </a:spcAft>
              <a:buFont typeface="Wingdings"/>
              <a:buChar char=""/>
              <a:defRPr/>
            </a:pPr>
            <a:r>
              <a:rPr lang="en-US" b="1" dirty="0" err="1" smtClean="0"/>
              <a:t>Hydrocodone</a:t>
            </a:r>
            <a:endParaRPr lang="en-US" b="1" dirty="0" smtClean="0"/>
          </a:p>
          <a:p>
            <a:pPr marL="731520" lvl="1" indent="-274320" fontAlgn="auto">
              <a:lnSpc>
                <a:spcPct val="90000"/>
              </a:lnSpc>
              <a:spcAft>
                <a:spcPts val="0"/>
              </a:spcAft>
              <a:buFont typeface="Wingdings"/>
              <a:buChar char=""/>
              <a:defRPr/>
            </a:pPr>
            <a:r>
              <a:rPr lang="en-US" b="1" dirty="0" err="1" smtClean="0"/>
              <a:t>Oxycodone</a:t>
            </a:r>
            <a:r>
              <a:rPr lang="en-US" b="1"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down)">
                                      <p:cBhvr>
                                        <p:cTn id="7" dur="500"/>
                                        <p:tgtEl>
                                          <p:spTgt spid="1843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8435">
                                            <p:txEl>
                                              <p:pRg st="1" end="1"/>
                                            </p:txEl>
                                          </p:spTgt>
                                        </p:tgtEl>
                                        <p:attrNameLst>
                                          <p:attrName>style.visibility</p:attrName>
                                        </p:attrNameLst>
                                      </p:cBhvr>
                                      <p:to>
                                        <p:strVal val="visible"/>
                                      </p:to>
                                    </p:set>
                                    <p:animEffect transition="in" filter="wipe(down)">
                                      <p:cBhvr>
                                        <p:cTn id="10" dur="500"/>
                                        <p:tgtEl>
                                          <p:spTgt spid="1843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Effect transition="in" filter="wipe(down)">
                                      <p:cBhvr>
                                        <p:cTn id="15" dur="500"/>
                                        <p:tgtEl>
                                          <p:spTgt spid="18435">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8435">
                                            <p:txEl>
                                              <p:pRg st="3" end="3"/>
                                            </p:txEl>
                                          </p:spTgt>
                                        </p:tgtEl>
                                        <p:attrNameLst>
                                          <p:attrName>style.visibility</p:attrName>
                                        </p:attrNameLst>
                                      </p:cBhvr>
                                      <p:to>
                                        <p:strVal val="visible"/>
                                      </p:to>
                                    </p:set>
                                    <p:animEffect transition="in" filter="wipe(down)">
                                      <p:cBhvr>
                                        <p:cTn id="18" dur="500"/>
                                        <p:tgtEl>
                                          <p:spTgt spid="18435">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8435">
                                            <p:txEl>
                                              <p:pRg st="4" end="4"/>
                                            </p:txEl>
                                          </p:spTgt>
                                        </p:tgtEl>
                                        <p:attrNameLst>
                                          <p:attrName>style.visibility</p:attrName>
                                        </p:attrNameLst>
                                      </p:cBhvr>
                                      <p:to>
                                        <p:strVal val="visible"/>
                                      </p:to>
                                    </p:set>
                                    <p:animEffect transition="in" filter="wipe(down)">
                                      <p:cBhvr>
                                        <p:cTn id="21" dur="500"/>
                                        <p:tgtEl>
                                          <p:spTgt spid="18435">
                                            <p:txEl>
                                              <p:pRg st="4" end="4"/>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8435">
                                            <p:txEl>
                                              <p:pRg st="5" end="5"/>
                                            </p:txEl>
                                          </p:spTgt>
                                        </p:tgtEl>
                                        <p:attrNameLst>
                                          <p:attrName>style.visibility</p:attrName>
                                        </p:attrNameLst>
                                      </p:cBhvr>
                                      <p:to>
                                        <p:strVal val="visible"/>
                                      </p:to>
                                    </p:set>
                                    <p:animEffect transition="in" filter="wipe(down)">
                                      <p:cBhvr>
                                        <p:cTn id="24" dur="500"/>
                                        <p:tgtEl>
                                          <p:spTgt spid="18435">
                                            <p:txEl>
                                              <p:pRg st="5" end="5"/>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8435">
                                            <p:txEl>
                                              <p:pRg st="6" end="6"/>
                                            </p:txEl>
                                          </p:spTgt>
                                        </p:tgtEl>
                                        <p:attrNameLst>
                                          <p:attrName>style.visibility</p:attrName>
                                        </p:attrNameLst>
                                      </p:cBhvr>
                                      <p:to>
                                        <p:strVal val="visible"/>
                                      </p:to>
                                    </p:set>
                                    <p:animEffect transition="in" filter="wipe(down)">
                                      <p:cBhvr>
                                        <p:cTn id="27" dur="500"/>
                                        <p:tgtEl>
                                          <p:spTgt spid="18435">
                                            <p:txEl>
                                              <p:pRg st="6" end="6"/>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8435">
                                            <p:txEl>
                                              <p:pRg st="7" end="7"/>
                                            </p:txEl>
                                          </p:spTgt>
                                        </p:tgtEl>
                                        <p:attrNameLst>
                                          <p:attrName>style.visibility</p:attrName>
                                        </p:attrNameLst>
                                      </p:cBhvr>
                                      <p:to>
                                        <p:strVal val="visible"/>
                                      </p:to>
                                    </p:set>
                                    <p:animEffect transition="in" filter="wipe(down)">
                                      <p:cBhvr>
                                        <p:cTn id="30" dur="500"/>
                                        <p:tgtEl>
                                          <p:spTgt spid="184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What goes wrong</a:t>
            </a:r>
          </a:p>
        </p:txBody>
      </p:sp>
      <p:sp>
        <p:nvSpPr>
          <p:cNvPr id="20483" name="Rectangle 3"/>
          <p:cNvSpPr>
            <a:spLocks noGrp="1" noChangeArrowheads="1"/>
          </p:cNvSpPr>
          <p:nvPr>
            <p:ph type="body" idx="1"/>
          </p:nvPr>
        </p:nvSpPr>
        <p:spPr>
          <a:xfrm>
            <a:off x="228600" y="1524000"/>
            <a:ext cx="8686800" cy="4953000"/>
          </a:xfrm>
        </p:spPr>
        <p:txBody>
          <a:bodyPr rtlCol="0">
            <a:noAutofit/>
          </a:bodyPr>
          <a:lstStyle/>
          <a:p>
            <a:pPr marL="438912" indent="-320040" fontAlgn="auto">
              <a:spcBef>
                <a:spcPts val="0"/>
              </a:spcBef>
              <a:spcAft>
                <a:spcPts val="0"/>
              </a:spcAft>
              <a:buFont typeface="Wingdings 2"/>
              <a:buChar char=""/>
              <a:defRPr/>
            </a:pPr>
            <a:r>
              <a:rPr lang="en-US" b="1" dirty="0" smtClean="0"/>
              <a:t>Triad of:</a:t>
            </a:r>
          </a:p>
          <a:p>
            <a:pPr marL="731520" lvl="1" indent="-274320" fontAlgn="auto">
              <a:spcAft>
                <a:spcPts val="0"/>
              </a:spcAft>
              <a:buFont typeface="Wingdings"/>
              <a:buChar char=""/>
              <a:defRPr/>
            </a:pPr>
            <a:r>
              <a:rPr lang="en-US" b="1" dirty="0" smtClean="0"/>
              <a:t>Coma</a:t>
            </a:r>
          </a:p>
          <a:p>
            <a:pPr marL="731520" lvl="1" indent="-274320" fontAlgn="auto">
              <a:lnSpc>
                <a:spcPct val="90000"/>
              </a:lnSpc>
              <a:spcAft>
                <a:spcPts val="0"/>
              </a:spcAft>
              <a:buFont typeface="Wingdings"/>
              <a:buChar char=""/>
              <a:defRPr/>
            </a:pPr>
            <a:r>
              <a:rPr lang="en-US" b="1" dirty="0" err="1" smtClean="0"/>
              <a:t>Miosis</a:t>
            </a:r>
            <a:r>
              <a:rPr lang="en-US" b="1" dirty="0" smtClean="0"/>
              <a:t> (not always seen; </a:t>
            </a:r>
            <a:r>
              <a:rPr lang="en-US" b="1" dirty="0" err="1" smtClean="0"/>
              <a:t>demerol</a:t>
            </a:r>
            <a:r>
              <a:rPr lang="en-US" b="1" dirty="0" smtClean="0"/>
              <a:t> actually dilates)</a:t>
            </a:r>
          </a:p>
          <a:p>
            <a:pPr marL="731520" lvl="1" indent="-274320" fontAlgn="auto">
              <a:lnSpc>
                <a:spcPct val="90000"/>
              </a:lnSpc>
              <a:spcAft>
                <a:spcPts val="0"/>
              </a:spcAft>
              <a:buFont typeface="Wingdings"/>
              <a:buChar char=""/>
              <a:defRPr/>
            </a:pPr>
            <a:r>
              <a:rPr lang="en-US" b="1" dirty="0" smtClean="0"/>
              <a:t>Respiratory depression</a:t>
            </a:r>
          </a:p>
          <a:p>
            <a:pPr marL="438912" indent="-320040" fontAlgn="auto">
              <a:lnSpc>
                <a:spcPct val="90000"/>
              </a:lnSpc>
              <a:spcBef>
                <a:spcPts val="0"/>
              </a:spcBef>
              <a:spcAft>
                <a:spcPts val="0"/>
              </a:spcAft>
              <a:buFont typeface="Wingdings 2"/>
              <a:buChar char=""/>
              <a:defRPr/>
            </a:pPr>
            <a:r>
              <a:rPr lang="en-US" b="1" dirty="0" smtClean="0"/>
              <a:t>Peripheral </a:t>
            </a:r>
            <a:r>
              <a:rPr lang="en-US" b="1" dirty="0" err="1" smtClean="0"/>
              <a:t>vasodilation</a:t>
            </a:r>
            <a:r>
              <a:rPr lang="en-US" b="1" dirty="0" smtClean="0"/>
              <a:t>, hypotension</a:t>
            </a:r>
          </a:p>
          <a:p>
            <a:pPr marL="438912" indent="-320040" fontAlgn="auto">
              <a:lnSpc>
                <a:spcPct val="90000"/>
              </a:lnSpc>
              <a:spcBef>
                <a:spcPts val="0"/>
              </a:spcBef>
              <a:spcAft>
                <a:spcPts val="0"/>
              </a:spcAft>
              <a:buFont typeface="Wingdings 2"/>
              <a:buChar char=""/>
              <a:defRPr/>
            </a:pPr>
            <a:r>
              <a:rPr lang="en-US" b="1" dirty="0" smtClean="0"/>
              <a:t>Flushing (histamine)</a:t>
            </a:r>
          </a:p>
          <a:p>
            <a:pPr marL="438912" indent="-320040" fontAlgn="auto">
              <a:lnSpc>
                <a:spcPct val="90000"/>
              </a:lnSpc>
              <a:spcBef>
                <a:spcPts val="0"/>
              </a:spcBef>
              <a:spcAft>
                <a:spcPts val="0"/>
              </a:spcAft>
              <a:buFont typeface="Wingdings 2"/>
              <a:buChar char=""/>
              <a:defRPr/>
            </a:pPr>
            <a:r>
              <a:rPr lang="en-US" b="1" dirty="0" err="1" smtClean="0"/>
              <a:t>Bronchospasm</a:t>
            </a:r>
            <a:endParaRPr lang="en-US" b="1" dirty="0" smtClean="0"/>
          </a:p>
          <a:p>
            <a:pPr marL="438912" indent="-320040" fontAlgn="auto">
              <a:lnSpc>
                <a:spcPct val="90000"/>
              </a:lnSpc>
              <a:spcBef>
                <a:spcPts val="0"/>
              </a:spcBef>
              <a:spcAft>
                <a:spcPts val="0"/>
              </a:spcAft>
              <a:buFont typeface="Wingdings 2"/>
              <a:buChar char=""/>
              <a:defRPr/>
            </a:pPr>
            <a:r>
              <a:rPr lang="en-US" b="1" dirty="0" smtClean="0"/>
              <a:t>Pulmonary edema</a:t>
            </a:r>
          </a:p>
          <a:p>
            <a:pPr marL="438912" indent="-320040" fontAlgn="auto">
              <a:lnSpc>
                <a:spcPct val="90000"/>
              </a:lnSpc>
              <a:spcBef>
                <a:spcPts val="0"/>
              </a:spcBef>
              <a:spcAft>
                <a:spcPts val="0"/>
              </a:spcAft>
              <a:buFont typeface="Wingdings 2"/>
              <a:buChar char=""/>
              <a:defRPr/>
            </a:pPr>
            <a:r>
              <a:rPr lang="en-US" b="1" dirty="0" smtClean="0"/>
              <a:t>Seizures (</a:t>
            </a:r>
            <a:r>
              <a:rPr lang="en-US" b="1" dirty="0" err="1" smtClean="0"/>
              <a:t>meperidine</a:t>
            </a:r>
            <a:r>
              <a:rPr lang="en-US" b="1" dirty="0" smtClean="0"/>
              <a:t>, </a:t>
            </a:r>
            <a:r>
              <a:rPr lang="en-US" b="1" dirty="0" err="1" smtClean="0"/>
              <a:t>propoxyphene</a:t>
            </a:r>
            <a:r>
              <a:rPr lang="en-US" b="1" dirty="0" smtClean="0"/>
              <a:t>)</a:t>
            </a:r>
          </a:p>
          <a:p>
            <a:pPr marL="438912" indent="-320040" fontAlgn="auto">
              <a:lnSpc>
                <a:spcPct val="90000"/>
              </a:lnSpc>
              <a:spcBef>
                <a:spcPts val="0"/>
              </a:spcBef>
              <a:spcAft>
                <a:spcPts val="0"/>
              </a:spcAft>
              <a:buFont typeface="Wingdings 2"/>
              <a:buChar char=""/>
              <a:defRPr/>
            </a:pPr>
            <a:r>
              <a:rPr lang="en-US" b="1" dirty="0" smtClean="0"/>
              <a:t>Hypothermia</a:t>
            </a:r>
          </a:p>
          <a:p>
            <a:pPr marL="438912" indent="-320040" fontAlgn="auto">
              <a:lnSpc>
                <a:spcPct val="90000"/>
              </a:lnSpc>
              <a:spcBef>
                <a:spcPts val="0"/>
              </a:spcBef>
              <a:spcAft>
                <a:spcPts val="0"/>
              </a:spcAft>
              <a:buFont typeface="Wingdings 2"/>
              <a:buChar char=""/>
              <a:defRPr/>
            </a:pPr>
            <a:r>
              <a:rPr lang="en-US" b="1" dirty="0" err="1" smtClean="0"/>
              <a:t>Bradycardia</a:t>
            </a:r>
            <a:r>
              <a:rPr lang="en-US" b="1"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ipe(down)">
                                      <p:cBhvr>
                                        <p:cTn id="7" dur="500"/>
                                        <p:tgtEl>
                                          <p:spTgt spid="2048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0483">
                                            <p:txEl>
                                              <p:pRg st="1" end="1"/>
                                            </p:txEl>
                                          </p:spTgt>
                                        </p:tgtEl>
                                        <p:attrNameLst>
                                          <p:attrName>style.visibility</p:attrName>
                                        </p:attrNameLst>
                                      </p:cBhvr>
                                      <p:to>
                                        <p:strVal val="visible"/>
                                      </p:to>
                                    </p:set>
                                    <p:animEffect transition="in" filter="wipe(down)">
                                      <p:cBhvr>
                                        <p:cTn id="10" dur="500"/>
                                        <p:tgtEl>
                                          <p:spTgt spid="2048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Effect transition="in" filter="wipe(down)">
                                      <p:cBhvr>
                                        <p:cTn id="13" dur="500"/>
                                        <p:tgtEl>
                                          <p:spTgt spid="2048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0483">
                                            <p:txEl>
                                              <p:pRg st="3" end="3"/>
                                            </p:txEl>
                                          </p:spTgt>
                                        </p:tgtEl>
                                        <p:attrNameLst>
                                          <p:attrName>style.visibility</p:attrName>
                                        </p:attrNameLst>
                                      </p:cBhvr>
                                      <p:to>
                                        <p:strVal val="visible"/>
                                      </p:to>
                                    </p:set>
                                    <p:animEffect transition="in" filter="wipe(down)">
                                      <p:cBhvr>
                                        <p:cTn id="16" dur="500"/>
                                        <p:tgtEl>
                                          <p:spTgt spid="2048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20483">
                                            <p:txEl>
                                              <p:pRg st="4" end="4"/>
                                            </p:txEl>
                                          </p:spTgt>
                                        </p:tgtEl>
                                        <p:attrNameLst>
                                          <p:attrName>style.visibility</p:attrName>
                                        </p:attrNameLst>
                                      </p:cBhvr>
                                      <p:to>
                                        <p:strVal val="visible"/>
                                      </p:to>
                                    </p:set>
                                    <p:animEffect transition="in" filter="wipe(down)">
                                      <p:cBhvr>
                                        <p:cTn id="21" dur="500"/>
                                        <p:tgtEl>
                                          <p:spTgt spid="2048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20483">
                                            <p:txEl>
                                              <p:pRg st="5" end="5"/>
                                            </p:txEl>
                                          </p:spTgt>
                                        </p:tgtEl>
                                        <p:attrNameLst>
                                          <p:attrName>style.visibility</p:attrName>
                                        </p:attrNameLst>
                                      </p:cBhvr>
                                      <p:to>
                                        <p:strVal val="visible"/>
                                      </p:to>
                                    </p:set>
                                    <p:animEffect transition="in" filter="wipe(down)">
                                      <p:cBhvr>
                                        <p:cTn id="26" dur="500"/>
                                        <p:tgtEl>
                                          <p:spTgt spid="2048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0483">
                                            <p:txEl>
                                              <p:pRg st="6" end="6"/>
                                            </p:txEl>
                                          </p:spTgt>
                                        </p:tgtEl>
                                        <p:attrNameLst>
                                          <p:attrName>style.visibility</p:attrName>
                                        </p:attrNameLst>
                                      </p:cBhvr>
                                      <p:to>
                                        <p:strVal val="visible"/>
                                      </p:to>
                                    </p:set>
                                    <p:animEffect transition="in" filter="wipe(down)">
                                      <p:cBhvr>
                                        <p:cTn id="31" dur="500"/>
                                        <p:tgtEl>
                                          <p:spTgt spid="2048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20483">
                                            <p:txEl>
                                              <p:pRg st="7" end="7"/>
                                            </p:txEl>
                                          </p:spTgt>
                                        </p:tgtEl>
                                        <p:attrNameLst>
                                          <p:attrName>style.visibility</p:attrName>
                                        </p:attrNameLst>
                                      </p:cBhvr>
                                      <p:to>
                                        <p:strVal val="visible"/>
                                      </p:to>
                                    </p:set>
                                    <p:animEffect transition="in" filter="wipe(down)">
                                      <p:cBhvr>
                                        <p:cTn id="36" dur="500"/>
                                        <p:tgtEl>
                                          <p:spTgt spid="2048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20483">
                                            <p:txEl>
                                              <p:pRg st="8" end="8"/>
                                            </p:txEl>
                                          </p:spTgt>
                                        </p:tgtEl>
                                        <p:attrNameLst>
                                          <p:attrName>style.visibility</p:attrName>
                                        </p:attrNameLst>
                                      </p:cBhvr>
                                      <p:to>
                                        <p:strVal val="visible"/>
                                      </p:to>
                                    </p:set>
                                    <p:animEffect transition="in" filter="wipe(down)">
                                      <p:cBhvr>
                                        <p:cTn id="41" dur="500"/>
                                        <p:tgtEl>
                                          <p:spTgt spid="20483">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20483">
                                            <p:txEl>
                                              <p:pRg st="9" end="9"/>
                                            </p:txEl>
                                          </p:spTgt>
                                        </p:tgtEl>
                                        <p:attrNameLst>
                                          <p:attrName>style.visibility</p:attrName>
                                        </p:attrNameLst>
                                      </p:cBhvr>
                                      <p:to>
                                        <p:strVal val="visible"/>
                                      </p:to>
                                    </p:set>
                                    <p:animEffect transition="in" filter="wipe(down)">
                                      <p:cBhvr>
                                        <p:cTn id="46" dur="500"/>
                                        <p:tgtEl>
                                          <p:spTgt spid="20483">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20483">
                                            <p:txEl>
                                              <p:pRg st="10" end="10"/>
                                            </p:txEl>
                                          </p:spTgt>
                                        </p:tgtEl>
                                        <p:attrNameLst>
                                          <p:attrName>style.visibility</p:attrName>
                                        </p:attrNameLst>
                                      </p:cBhvr>
                                      <p:to>
                                        <p:strVal val="visible"/>
                                      </p:to>
                                    </p:set>
                                    <p:animEffect transition="in" filter="wipe(down)">
                                      <p:cBhvr>
                                        <p:cTn id="51" dur="500"/>
                                        <p:tgtEl>
                                          <p:spTgt spid="2048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fontAlgn="auto">
              <a:spcAft>
                <a:spcPts val="0"/>
              </a:spcAft>
              <a:defRPr/>
            </a:pPr>
            <a:r>
              <a:rPr lang="en-US" sz="4800" dirty="0" smtClean="0">
                <a:solidFill>
                  <a:schemeClr val="accent1">
                    <a:satMod val="150000"/>
                  </a:schemeClr>
                </a:solidFill>
              </a:rPr>
              <a:t>What do we do about it?</a:t>
            </a:r>
          </a:p>
        </p:txBody>
      </p:sp>
      <p:sp>
        <p:nvSpPr>
          <p:cNvPr id="69635" name="Rectangle 3"/>
          <p:cNvSpPr>
            <a:spLocks noGrp="1" noChangeArrowheads="1"/>
          </p:cNvSpPr>
          <p:nvPr>
            <p:ph type="body" sz="half" idx="1"/>
          </p:nvPr>
        </p:nvSpPr>
        <p:spPr>
          <a:xfrm>
            <a:off x="228600" y="1524000"/>
            <a:ext cx="8610600" cy="4953000"/>
          </a:xfrm>
        </p:spPr>
        <p:txBody>
          <a:bodyPr/>
          <a:lstStyle/>
          <a:p>
            <a:r>
              <a:rPr lang="en-US" b="1" dirty="0" smtClean="0"/>
              <a:t> </a:t>
            </a:r>
            <a:r>
              <a:rPr lang="en-US" sz="3600" b="1" dirty="0" smtClean="0"/>
              <a:t>Competitive </a:t>
            </a:r>
            <a:r>
              <a:rPr lang="en-US" sz="3600" b="1" dirty="0" err="1" smtClean="0"/>
              <a:t>opioid</a:t>
            </a:r>
            <a:r>
              <a:rPr lang="en-US" sz="3600" b="1" dirty="0" smtClean="0"/>
              <a:t> antagonist: </a:t>
            </a:r>
            <a:r>
              <a:rPr lang="en-US" b="1" dirty="0" err="1" smtClean="0"/>
              <a:t>Naloxone</a:t>
            </a:r>
            <a:endParaRPr lang="en-US" sz="3600" b="1" dirty="0" smtClean="0"/>
          </a:p>
          <a:p>
            <a:pPr lvl="1"/>
            <a:r>
              <a:rPr lang="en-US" sz="3200" b="1" dirty="0" smtClean="0"/>
              <a:t>Goal of return of </a:t>
            </a:r>
            <a:r>
              <a:rPr lang="en-US" sz="3200" b="1" dirty="0" err="1" smtClean="0"/>
              <a:t>spontanous</a:t>
            </a:r>
            <a:r>
              <a:rPr lang="en-US" sz="3200" b="1" dirty="0" smtClean="0"/>
              <a:t> respirations sufficient to ventilate the patient appropriately </a:t>
            </a:r>
          </a:p>
          <a:p>
            <a:pPr lvl="1"/>
            <a:r>
              <a:rPr lang="en-US" sz="3200" b="1" dirty="0" smtClean="0"/>
              <a:t>May have to re-dose as opiates may act longer than antagonist</a:t>
            </a:r>
          </a:p>
          <a:p>
            <a:r>
              <a:rPr lang="en-US" sz="3600" b="1" dirty="0" smtClean="0"/>
              <a:t>There are other longer acting </a:t>
            </a:r>
            <a:r>
              <a:rPr lang="en-US" sz="3600" b="1" dirty="0" err="1" smtClean="0"/>
              <a:t>opioid</a:t>
            </a:r>
            <a:r>
              <a:rPr lang="en-US" sz="3600" b="1" dirty="0" smtClean="0"/>
              <a:t> antagonists such as </a:t>
            </a:r>
            <a:r>
              <a:rPr lang="en-US" sz="3600" b="1" dirty="0" err="1" smtClean="0"/>
              <a:t>nalmefene</a:t>
            </a:r>
            <a:r>
              <a:rPr lang="en-US" sz="3600" b="1" dirty="0" smtClean="0"/>
              <a:t> and </a:t>
            </a:r>
            <a:r>
              <a:rPr lang="en-US" sz="3600" b="1" dirty="0" err="1" smtClean="0"/>
              <a:t>naltrexone</a:t>
            </a:r>
            <a:r>
              <a:rPr lang="en-US" sz="3600" b="1" dirty="0" smtClean="0"/>
              <a:t> but not often used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wipe(down)">
                                      <p:cBhvr>
                                        <p:cTn id="7" dur="500"/>
                                        <p:tgtEl>
                                          <p:spTgt spid="6963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9635">
                                            <p:txEl>
                                              <p:pRg st="1" end="1"/>
                                            </p:txEl>
                                          </p:spTgt>
                                        </p:tgtEl>
                                        <p:attrNameLst>
                                          <p:attrName>style.visibility</p:attrName>
                                        </p:attrNameLst>
                                      </p:cBhvr>
                                      <p:to>
                                        <p:strVal val="visible"/>
                                      </p:to>
                                    </p:set>
                                    <p:animEffect transition="in" filter="wipe(down)">
                                      <p:cBhvr>
                                        <p:cTn id="10" dur="500"/>
                                        <p:tgtEl>
                                          <p:spTgt spid="69635">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9635">
                                            <p:txEl>
                                              <p:pRg st="2" end="2"/>
                                            </p:txEl>
                                          </p:spTgt>
                                        </p:tgtEl>
                                        <p:attrNameLst>
                                          <p:attrName>style.visibility</p:attrName>
                                        </p:attrNameLst>
                                      </p:cBhvr>
                                      <p:to>
                                        <p:strVal val="visible"/>
                                      </p:to>
                                    </p:set>
                                    <p:animEffect transition="in" filter="wipe(down)">
                                      <p:cBhvr>
                                        <p:cTn id="13" dur="500"/>
                                        <p:tgtEl>
                                          <p:spTgt spid="6963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9635">
                                            <p:txEl>
                                              <p:pRg st="3" end="3"/>
                                            </p:txEl>
                                          </p:spTgt>
                                        </p:tgtEl>
                                        <p:attrNameLst>
                                          <p:attrName>style.visibility</p:attrName>
                                        </p:attrNameLst>
                                      </p:cBhvr>
                                      <p:to>
                                        <p:strVal val="visible"/>
                                      </p:to>
                                    </p:set>
                                    <p:animEffect transition="in" filter="wipe(down)">
                                      <p:cBhvr>
                                        <p:cTn id="18" dur="500"/>
                                        <p:tgtEl>
                                          <p:spTgt spid="696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Toxidrome: Anticholinergic</a:t>
            </a:r>
          </a:p>
        </p:txBody>
      </p:sp>
      <p:pic>
        <p:nvPicPr>
          <p:cNvPr id="70659" name="Picture 5" descr="200">
            <a:hlinkClick r:id="rId2"/>
          </p:cNvPr>
          <p:cNvPicPr>
            <a:picLocks noChangeAspect="1" noChangeArrowheads="1"/>
          </p:cNvPicPr>
          <p:nvPr/>
        </p:nvPicPr>
        <p:blipFill>
          <a:blip r:embed="rId3" cstate="print"/>
          <a:srcRect/>
          <a:stretch>
            <a:fillRect/>
          </a:stretch>
        </p:blipFill>
        <p:spPr bwMode="auto">
          <a:xfrm>
            <a:off x="2057400" y="2514600"/>
            <a:ext cx="942975" cy="942975"/>
          </a:xfrm>
          <a:prstGeom prst="rect">
            <a:avLst/>
          </a:prstGeom>
          <a:noFill/>
          <a:ln w="9525">
            <a:noFill/>
            <a:miter lim="800000"/>
            <a:headEnd/>
            <a:tailEnd/>
          </a:ln>
        </p:spPr>
      </p:pic>
      <p:pic>
        <p:nvPicPr>
          <p:cNvPr id="70660" name="Picture 7" descr="Benadryl-D_Allergy_and_Sinus_Tablets-resized200">
            <a:hlinkClick r:id="rId4"/>
          </p:cNvPr>
          <p:cNvPicPr>
            <a:picLocks noChangeAspect="1" noChangeArrowheads="1"/>
          </p:cNvPicPr>
          <p:nvPr/>
        </p:nvPicPr>
        <p:blipFill>
          <a:blip r:embed="rId5" cstate="print"/>
          <a:srcRect/>
          <a:stretch>
            <a:fillRect/>
          </a:stretch>
        </p:blipFill>
        <p:spPr bwMode="auto">
          <a:xfrm>
            <a:off x="6781800" y="2438400"/>
            <a:ext cx="933450" cy="942975"/>
          </a:xfrm>
          <a:prstGeom prst="rect">
            <a:avLst/>
          </a:prstGeom>
          <a:noFill/>
          <a:ln w="9525">
            <a:noFill/>
            <a:miter lim="800000"/>
            <a:headEnd/>
            <a:tailEnd/>
          </a:ln>
        </p:spPr>
      </p:pic>
      <p:pic>
        <p:nvPicPr>
          <p:cNvPr id="70661" name="Picture 9" descr="Tylenol_PM_150CAP_enlarge">
            <a:hlinkClick r:id="rId6"/>
          </p:cNvPr>
          <p:cNvPicPr>
            <a:picLocks noChangeAspect="1" noChangeArrowheads="1"/>
          </p:cNvPicPr>
          <p:nvPr/>
        </p:nvPicPr>
        <p:blipFill>
          <a:blip r:embed="rId7" cstate="print"/>
          <a:srcRect/>
          <a:stretch>
            <a:fillRect/>
          </a:stretch>
        </p:blipFill>
        <p:spPr bwMode="auto">
          <a:xfrm>
            <a:off x="2057400" y="4114800"/>
            <a:ext cx="942975" cy="942975"/>
          </a:xfrm>
          <a:prstGeom prst="rect">
            <a:avLst/>
          </a:prstGeom>
          <a:noFill/>
          <a:ln w="9525">
            <a:noFill/>
            <a:miter lim="800000"/>
            <a:headEnd/>
            <a:tailEnd/>
          </a:ln>
        </p:spPr>
      </p:pic>
      <p:pic>
        <p:nvPicPr>
          <p:cNvPr id="70662" name="Picture 13" descr="200">
            <a:hlinkClick r:id="rId8"/>
          </p:cNvPr>
          <p:cNvPicPr>
            <a:picLocks noChangeAspect="1" noChangeArrowheads="1"/>
          </p:cNvPicPr>
          <p:nvPr/>
        </p:nvPicPr>
        <p:blipFill>
          <a:blip r:embed="rId9" cstate="print"/>
          <a:srcRect/>
          <a:stretch>
            <a:fillRect/>
          </a:stretch>
        </p:blipFill>
        <p:spPr bwMode="auto">
          <a:xfrm>
            <a:off x="6858000" y="4114800"/>
            <a:ext cx="942975" cy="942975"/>
          </a:xfrm>
          <a:prstGeom prst="rect">
            <a:avLst/>
          </a:prstGeom>
          <a:noFill/>
          <a:ln w="9525">
            <a:noFill/>
            <a:miter lim="800000"/>
            <a:headEnd/>
            <a:tailEnd/>
          </a:ln>
        </p:spPr>
      </p:pic>
      <p:pic>
        <p:nvPicPr>
          <p:cNvPr id="70663" name="Picture 14" descr="georgia jimson weed"/>
          <p:cNvPicPr>
            <a:picLocks noGrp="1" noChangeAspect="1" noChangeArrowheads="1"/>
          </p:cNvPicPr>
          <p:nvPr>
            <p:ph idx="1"/>
          </p:nvPr>
        </p:nvPicPr>
        <p:blipFill>
          <a:blip r:embed="rId10" cstate="print"/>
          <a:srcRect/>
          <a:stretch>
            <a:fillRect/>
          </a:stretch>
        </p:blipFill>
        <p:spPr>
          <a:xfrm>
            <a:off x="3576638" y="2419350"/>
            <a:ext cx="2592387" cy="2740025"/>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a:xfrm>
            <a:off x="457200" y="76200"/>
            <a:ext cx="8229600" cy="125272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accent1">
                    <a:satMod val="150000"/>
                  </a:schemeClr>
                </a:solidFill>
                <a:effectLst/>
                <a:uLnTx/>
                <a:uFillTx/>
                <a:latin typeface="+mj-lt"/>
                <a:ea typeface="+mj-ea"/>
                <a:cs typeface="+mj-cs"/>
              </a:rPr>
              <a:t>General Approach</a:t>
            </a:r>
            <a:br>
              <a:rPr kumimoji="0" lang="en-US" sz="4000" b="1" i="0" u="none" strike="noStrike" kern="1200" cap="none" spc="0" normalizeH="0" baseline="0" noProof="0" dirty="0" smtClean="0">
                <a:ln>
                  <a:noFill/>
                </a:ln>
                <a:solidFill>
                  <a:schemeClr val="accent1">
                    <a:satMod val="150000"/>
                  </a:schemeClr>
                </a:solidFill>
                <a:effectLst/>
                <a:uLnTx/>
                <a:uFillTx/>
                <a:latin typeface="+mj-lt"/>
                <a:ea typeface="+mj-ea"/>
                <a:cs typeface="+mj-cs"/>
              </a:rPr>
            </a:br>
            <a:r>
              <a:rPr kumimoji="0" lang="en-US" sz="4000" b="1" i="0" u="none" strike="noStrike" kern="1200" cap="none" spc="0" normalizeH="0" baseline="0" noProof="0" dirty="0" smtClean="0">
                <a:ln>
                  <a:noFill/>
                </a:ln>
                <a:solidFill>
                  <a:schemeClr val="accent1">
                    <a:satMod val="150000"/>
                  </a:schemeClr>
                </a:solidFill>
                <a:effectLst/>
                <a:uLnTx/>
                <a:uFillTx/>
                <a:latin typeface="+mj-lt"/>
                <a:ea typeface="+mj-ea"/>
                <a:cs typeface="+mj-cs"/>
              </a:rPr>
              <a:t>ABC’s of Toxicology</a:t>
            </a:r>
          </a:p>
        </p:txBody>
      </p:sp>
      <p:sp>
        <p:nvSpPr>
          <p:cNvPr id="5" name="Rectangle 2"/>
          <p:cNvSpPr txBox="1">
            <a:spLocks noChangeArrowheads="1"/>
          </p:cNvSpPr>
          <p:nvPr/>
        </p:nvSpPr>
        <p:spPr>
          <a:xfrm>
            <a:off x="304800" y="1600200"/>
            <a:ext cx="8534400" cy="4953000"/>
          </a:xfrm>
          <a:prstGeom prst="rect">
            <a:avLst/>
          </a:prstGeom>
        </p:spPr>
        <p:txBody>
          <a:bodyPr/>
          <a:lstStyle/>
          <a:p>
            <a:pPr marL="46990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Blip>
                <a:blip r:embed="rId2"/>
              </a:buBlip>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A-Antidotes and alter absorption </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(in some instances prior to airway-decontamination with organophosphates to protect others, cyanide toxicity where antidotes are lifesaving) </a:t>
            </a:r>
          </a:p>
          <a:p>
            <a:pPr marL="46990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Blip>
                <a:blip r:embed="rId2"/>
              </a:buBlip>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B-Basics; ABC’s</a:t>
            </a:r>
          </a:p>
          <a:p>
            <a:pPr marL="46990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Blip>
                <a:blip r:embed="rId2"/>
              </a:buBlip>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C-Change metabolism </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(NAC, ethanol)</a:t>
            </a:r>
          </a:p>
          <a:p>
            <a:pPr marL="46990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Blip>
                <a:blip r:embed="rId2"/>
              </a:buBlip>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D-Distribute differently </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(calcium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gluconate</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O2)</a:t>
            </a:r>
          </a:p>
          <a:p>
            <a:pPr marL="46990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Blip>
                <a:blip r:embed="rId2"/>
              </a:buBlip>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E-Elimination </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diuresis</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dialysis,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hemoperfusion</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304800"/>
            <a:ext cx="7772400" cy="1143000"/>
          </a:xfrm>
          <a:noFill/>
          <a:ln/>
        </p:spPr>
        <p:txBody>
          <a:bodyPr/>
          <a:lstStyle/>
          <a:p>
            <a:r>
              <a:rPr lang="en-US"/>
              <a:t>Anticholinergics</a:t>
            </a:r>
          </a:p>
        </p:txBody>
      </p:sp>
      <p:sp>
        <p:nvSpPr>
          <p:cNvPr id="5" name="Rectangle 3"/>
          <p:cNvSpPr txBox="1">
            <a:spLocks noChangeArrowheads="1"/>
          </p:cNvSpPr>
          <p:nvPr/>
        </p:nvSpPr>
        <p:spPr bwMode="auto">
          <a:xfrm>
            <a:off x="685800" y="1524000"/>
            <a:ext cx="7772400" cy="49530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TCA</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Scopolamine/polo</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3200" b="1" i="0" u="none" strike="noStrike" kern="1200" cap="none" spc="0" normalizeH="0" baseline="0" noProof="0" dirty="0" err="1" smtClean="0">
                <a:ln>
                  <a:noFill/>
                </a:ln>
                <a:solidFill>
                  <a:schemeClr val="tx1"/>
                </a:solidFill>
                <a:effectLst/>
                <a:uLnTx/>
                <a:uFillTx/>
                <a:latin typeface="+mn-lt"/>
                <a:ea typeface="+mn-ea"/>
                <a:cs typeface="+mn-cs"/>
              </a:rPr>
              <a:t>Neuroleptics</a:t>
            </a: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Parkinson meds</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3200" b="1" i="0" u="none" strike="noStrike" kern="1200" cap="none" spc="0" normalizeH="0" baseline="0" noProof="0" dirty="0" err="1" smtClean="0">
                <a:ln>
                  <a:noFill/>
                </a:ln>
                <a:solidFill>
                  <a:schemeClr val="tx1"/>
                </a:solidFill>
                <a:effectLst/>
                <a:uLnTx/>
                <a:uFillTx/>
                <a:latin typeface="+mn-lt"/>
                <a:ea typeface="+mn-ea"/>
                <a:cs typeface="+mn-cs"/>
              </a:rPr>
              <a:t>Benzotropine</a:t>
            </a:r>
            <a:r>
              <a:rPr kumimoji="0" lang="en-US" sz="3200" b="1" i="0" u="none" strike="noStrike" kern="1200" cap="none" spc="0" normalizeH="0" baseline="0" noProof="0" dirty="0" smtClean="0">
                <a:ln>
                  <a:noFill/>
                </a:ln>
                <a:solidFill>
                  <a:schemeClr val="tx1"/>
                </a:solidFill>
                <a:effectLst/>
                <a:uLnTx/>
                <a:uFillTx/>
                <a:latin typeface="+mn-lt"/>
                <a:ea typeface="+mn-ea"/>
                <a:cs typeface="+mn-cs"/>
              </a:rPr>
              <a:t>/</a:t>
            </a:r>
            <a:r>
              <a:rPr kumimoji="0" lang="en-US" sz="3200" b="1" i="0" u="none" strike="noStrike" kern="1200" cap="none" spc="0" normalizeH="0" baseline="0" noProof="0" dirty="0" err="1" smtClean="0">
                <a:ln>
                  <a:noFill/>
                </a:ln>
                <a:solidFill>
                  <a:schemeClr val="tx1"/>
                </a:solidFill>
                <a:effectLst/>
                <a:uLnTx/>
                <a:uFillTx/>
                <a:latin typeface="+mn-lt"/>
                <a:ea typeface="+mn-ea"/>
                <a:cs typeface="+mn-cs"/>
              </a:rPr>
              <a:t>trihexphendyl</a:t>
            </a: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Jimson weed</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Antihistamines			</a:t>
            </a:r>
            <a:r>
              <a:rPr kumimoji="0" lang="en-US" sz="3200" b="1" i="0" u="none" strike="noStrike" kern="1200" cap="none" spc="0" normalizeH="0" baseline="0" noProof="0" dirty="0" err="1" smtClean="0">
                <a:ln>
                  <a:noFill/>
                </a:ln>
                <a:solidFill>
                  <a:schemeClr val="tx1"/>
                </a:solidFill>
                <a:effectLst/>
                <a:uLnTx/>
                <a:uFillTx/>
                <a:latin typeface="+mn-lt"/>
                <a:ea typeface="+mn-ea"/>
                <a:cs typeface="+mn-cs"/>
              </a:rPr>
              <a:t>Methylqualone</a:t>
            </a: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3200" b="1" i="0" u="none" strike="noStrike" kern="1200" cap="none" spc="0" normalizeH="0" baseline="0" noProof="0" dirty="0" err="1" smtClean="0">
                <a:ln>
                  <a:noFill/>
                </a:ln>
                <a:solidFill>
                  <a:schemeClr val="tx1"/>
                </a:solidFill>
                <a:effectLst/>
                <a:uLnTx/>
                <a:uFillTx/>
                <a:latin typeface="+mn-lt"/>
                <a:ea typeface="+mn-ea"/>
                <a:cs typeface="+mn-cs"/>
              </a:rPr>
              <a:t>Piperdones</a:t>
            </a:r>
            <a:r>
              <a:rPr lang="en-US" sz="3200" b="1" dirty="0" smtClean="0">
                <a:latin typeface="+mn-lt"/>
              </a:rPr>
              <a:t>, </a:t>
            </a:r>
            <a:r>
              <a:rPr kumimoji="0" lang="en-US" sz="3200" b="1" i="0" u="none" strike="noStrike" kern="1200" cap="none" spc="0" normalizeH="0" baseline="0" noProof="0" dirty="0" err="1" smtClean="0">
                <a:ln>
                  <a:noFill/>
                </a:ln>
                <a:solidFill>
                  <a:schemeClr val="tx1"/>
                </a:solidFill>
                <a:effectLst/>
                <a:uLnTx/>
                <a:uFillTx/>
                <a:latin typeface="+mn-lt"/>
                <a:ea typeface="+mn-ea"/>
                <a:cs typeface="+mn-cs"/>
              </a:rPr>
              <a:t>Gyromitra</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Better way to remember it. . .</a:t>
            </a:r>
          </a:p>
        </p:txBody>
      </p:sp>
      <p:sp>
        <p:nvSpPr>
          <p:cNvPr id="72707" name="Rectangle 3"/>
          <p:cNvSpPr>
            <a:spLocks noGrp="1" noChangeArrowheads="1"/>
          </p:cNvSpPr>
          <p:nvPr>
            <p:ph type="body" sz="half" idx="1"/>
          </p:nvPr>
        </p:nvSpPr>
        <p:spPr>
          <a:xfrm>
            <a:off x="914400" y="1489075"/>
            <a:ext cx="7772400" cy="4530725"/>
          </a:xfrm>
        </p:spPr>
        <p:txBody>
          <a:bodyPr/>
          <a:lstStyle/>
          <a:p>
            <a:r>
              <a:rPr lang="en-US" sz="3600" b="1" dirty="0" smtClean="0"/>
              <a:t>Hot as Hades - Fever</a:t>
            </a:r>
          </a:p>
          <a:p>
            <a:r>
              <a:rPr lang="en-US" sz="3600" b="1" dirty="0" smtClean="0"/>
              <a:t>Fast as a Hare - Tachycardia</a:t>
            </a:r>
          </a:p>
          <a:p>
            <a:r>
              <a:rPr lang="en-US" sz="3600" b="1" dirty="0" smtClean="0"/>
              <a:t>Dry as a Bone – Lack of diaphoresis</a:t>
            </a:r>
          </a:p>
          <a:p>
            <a:r>
              <a:rPr lang="en-US" sz="3600" b="1" dirty="0" smtClean="0"/>
              <a:t>Red as a Beet – Flushed skin</a:t>
            </a:r>
          </a:p>
          <a:p>
            <a:r>
              <a:rPr lang="en-US" sz="3600" b="1" dirty="0" smtClean="0"/>
              <a:t>Mad as a Hatter – </a:t>
            </a:r>
            <a:r>
              <a:rPr lang="en-US" sz="3600" b="1" dirty="0" err="1" smtClean="0"/>
              <a:t>Delerium</a:t>
            </a:r>
            <a:endParaRPr lang="en-US" sz="3600" b="1" dirty="0" smtClean="0"/>
          </a:p>
          <a:p>
            <a:r>
              <a:rPr lang="en-US" sz="3600" b="1" dirty="0" smtClean="0"/>
              <a:t>Full as a Tick – Urinary retention</a:t>
            </a:r>
          </a:p>
          <a:p>
            <a:r>
              <a:rPr lang="en-US" sz="3600" b="1" dirty="0" smtClean="0"/>
              <a:t>Blind as a Bat – </a:t>
            </a:r>
            <a:r>
              <a:rPr lang="en-US" sz="3600" b="1" dirty="0" err="1" smtClean="0"/>
              <a:t>Mydriasis</a:t>
            </a:r>
            <a:endParaRPr lang="en-US" sz="3600" b="1" dirty="0" smtClean="0"/>
          </a:p>
          <a:p>
            <a:endParaRPr lang="en-US" sz="3600" b="1" dirty="0" smtClean="0"/>
          </a:p>
          <a:p>
            <a:pPr>
              <a:buFont typeface="Wingdings" pitchFamily="2" charset="2"/>
              <a:buNone/>
            </a:pPr>
            <a:endParaRPr lang="en-US" sz="3600" b="1" dirty="0" smtClean="0"/>
          </a:p>
        </p:txBody>
      </p:sp>
      <p:pic>
        <p:nvPicPr>
          <p:cNvPr id="71684" name="Picture 9" descr="bunny"/>
          <p:cNvPicPr>
            <a:picLocks noChangeAspect="1" noChangeArrowheads="1"/>
          </p:cNvPicPr>
          <p:nvPr/>
        </p:nvPicPr>
        <p:blipFill>
          <a:blip r:embed="rId2" cstate="print"/>
          <a:srcRect/>
          <a:stretch>
            <a:fillRect/>
          </a:stretch>
        </p:blipFill>
        <p:spPr bwMode="auto">
          <a:xfrm>
            <a:off x="1143000" y="5541962"/>
            <a:ext cx="1270000" cy="1163638"/>
          </a:xfrm>
          <a:prstGeom prst="rect">
            <a:avLst/>
          </a:prstGeom>
          <a:noFill/>
          <a:ln w="9525">
            <a:noFill/>
            <a:miter lim="800000"/>
            <a:headEnd/>
            <a:tailEnd/>
          </a:ln>
        </p:spPr>
      </p:pic>
      <p:pic>
        <p:nvPicPr>
          <p:cNvPr id="71685" name="Picture 11" descr="Tick%20engorged"/>
          <p:cNvPicPr>
            <a:picLocks noChangeAspect="1" noChangeArrowheads="1"/>
          </p:cNvPicPr>
          <p:nvPr/>
        </p:nvPicPr>
        <p:blipFill>
          <a:blip r:embed="rId3" cstate="print"/>
          <a:srcRect/>
          <a:stretch>
            <a:fillRect/>
          </a:stretch>
        </p:blipFill>
        <p:spPr bwMode="auto">
          <a:xfrm>
            <a:off x="6553200" y="5486400"/>
            <a:ext cx="1155700" cy="1295400"/>
          </a:xfrm>
          <a:prstGeom prst="rect">
            <a:avLst/>
          </a:prstGeom>
          <a:noFill/>
          <a:ln w="9525">
            <a:noFill/>
            <a:miter lim="800000"/>
            <a:headEnd/>
            <a:tailEnd/>
          </a:ln>
        </p:spPr>
      </p:pic>
      <p:pic>
        <p:nvPicPr>
          <p:cNvPr id="71686" name="Picture 12" descr="Beet"/>
          <p:cNvPicPr>
            <a:picLocks noChangeAspect="1" noChangeArrowheads="1"/>
          </p:cNvPicPr>
          <p:nvPr/>
        </p:nvPicPr>
        <p:blipFill>
          <a:blip r:embed="rId4" cstate="print"/>
          <a:srcRect/>
          <a:stretch>
            <a:fillRect/>
          </a:stretch>
        </p:blipFill>
        <p:spPr bwMode="auto">
          <a:xfrm>
            <a:off x="3962400" y="5572125"/>
            <a:ext cx="1057275" cy="1057275"/>
          </a:xfrm>
          <a:prstGeom prst="rect">
            <a:avLst/>
          </a:prstGeom>
          <a:noFill/>
          <a:ln w="9525">
            <a:noFill/>
            <a:miter lim="800000"/>
            <a:headEnd/>
            <a:tailEnd/>
          </a:ln>
        </p:spPr>
      </p:pic>
      <p:pic>
        <p:nvPicPr>
          <p:cNvPr id="71687" name="Picture 14" descr="MAD Subscription White Hat"/>
          <p:cNvPicPr>
            <a:picLocks noChangeAspect="1" noChangeArrowheads="1"/>
          </p:cNvPicPr>
          <p:nvPr/>
        </p:nvPicPr>
        <p:blipFill>
          <a:blip r:embed="rId5" cstate="print"/>
          <a:srcRect/>
          <a:stretch>
            <a:fillRect/>
          </a:stretch>
        </p:blipFill>
        <p:spPr bwMode="auto">
          <a:xfrm>
            <a:off x="5105400" y="5562600"/>
            <a:ext cx="1371600" cy="989013"/>
          </a:xfrm>
          <a:prstGeom prst="rect">
            <a:avLst/>
          </a:prstGeom>
          <a:noFill/>
          <a:ln w="9525">
            <a:noFill/>
            <a:miter lim="800000"/>
            <a:headEnd/>
            <a:tailEnd/>
          </a:ln>
        </p:spPr>
      </p:pic>
      <p:pic>
        <p:nvPicPr>
          <p:cNvPr id="71688" name="Picture 15" descr="fire"/>
          <p:cNvPicPr>
            <a:picLocks noChangeAspect="1" noChangeArrowheads="1"/>
          </p:cNvPicPr>
          <p:nvPr/>
        </p:nvPicPr>
        <p:blipFill>
          <a:blip r:embed="rId6" cstate="print"/>
          <a:srcRect/>
          <a:stretch>
            <a:fillRect/>
          </a:stretch>
        </p:blipFill>
        <p:spPr bwMode="auto">
          <a:xfrm>
            <a:off x="0" y="5765800"/>
            <a:ext cx="1066800" cy="863600"/>
          </a:xfrm>
          <a:prstGeom prst="rect">
            <a:avLst/>
          </a:prstGeom>
          <a:noFill/>
          <a:ln w="9525">
            <a:noFill/>
            <a:miter lim="800000"/>
            <a:headEnd/>
            <a:tailEnd/>
          </a:ln>
        </p:spPr>
      </p:pic>
      <p:pic>
        <p:nvPicPr>
          <p:cNvPr id="71689" name="Picture 17" descr="Side%20Skull%20copy"/>
          <p:cNvPicPr>
            <a:picLocks noChangeAspect="1" noChangeArrowheads="1"/>
          </p:cNvPicPr>
          <p:nvPr/>
        </p:nvPicPr>
        <p:blipFill>
          <a:blip r:embed="rId7" cstate="print"/>
          <a:srcRect/>
          <a:stretch>
            <a:fillRect/>
          </a:stretch>
        </p:blipFill>
        <p:spPr bwMode="auto">
          <a:xfrm>
            <a:off x="2514600" y="5597525"/>
            <a:ext cx="1368425" cy="1184275"/>
          </a:xfrm>
          <a:prstGeom prst="rect">
            <a:avLst/>
          </a:prstGeom>
          <a:noFill/>
          <a:ln w="9525">
            <a:noFill/>
            <a:miter lim="800000"/>
            <a:headEnd/>
            <a:tailEnd/>
          </a:ln>
        </p:spPr>
      </p:pic>
      <p:pic>
        <p:nvPicPr>
          <p:cNvPr id="71690" name="Picture 25" descr="cartman blind"/>
          <p:cNvPicPr>
            <a:picLocks noChangeAspect="1" noChangeArrowheads="1"/>
          </p:cNvPicPr>
          <p:nvPr/>
        </p:nvPicPr>
        <p:blipFill>
          <a:blip r:embed="rId8" cstate="print"/>
          <a:srcRect/>
          <a:stretch>
            <a:fillRect/>
          </a:stretch>
        </p:blipFill>
        <p:spPr bwMode="auto">
          <a:xfrm>
            <a:off x="7772400" y="5334000"/>
            <a:ext cx="1181100" cy="14763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down)">
                                      <p:cBhvr>
                                        <p:cTn id="7" dur="5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wipe(down)">
                                      <p:cBhvr>
                                        <p:cTn id="12" dur="500"/>
                                        <p:tgtEl>
                                          <p:spTgt spid="72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wipe(down)">
                                      <p:cBhvr>
                                        <p:cTn id="17" dur="500"/>
                                        <p:tgtEl>
                                          <p:spTgt spid="72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wipe(down)">
                                      <p:cBhvr>
                                        <p:cTn id="22" dur="500"/>
                                        <p:tgtEl>
                                          <p:spTgt spid="72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2707">
                                            <p:txEl>
                                              <p:pRg st="4" end="4"/>
                                            </p:txEl>
                                          </p:spTgt>
                                        </p:tgtEl>
                                        <p:attrNameLst>
                                          <p:attrName>style.visibility</p:attrName>
                                        </p:attrNameLst>
                                      </p:cBhvr>
                                      <p:to>
                                        <p:strVal val="visible"/>
                                      </p:to>
                                    </p:set>
                                    <p:animEffect transition="in" filter="wipe(down)">
                                      <p:cBhvr>
                                        <p:cTn id="27" dur="500"/>
                                        <p:tgtEl>
                                          <p:spTgt spid="72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2707">
                                            <p:txEl>
                                              <p:pRg st="5" end="5"/>
                                            </p:txEl>
                                          </p:spTgt>
                                        </p:tgtEl>
                                        <p:attrNameLst>
                                          <p:attrName>style.visibility</p:attrName>
                                        </p:attrNameLst>
                                      </p:cBhvr>
                                      <p:to>
                                        <p:strVal val="visible"/>
                                      </p:to>
                                    </p:set>
                                    <p:animEffect transition="in" filter="wipe(down)">
                                      <p:cBhvr>
                                        <p:cTn id="32" dur="500"/>
                                        <p:tgtEl>
                                          <p:spTgt spid="72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2707">
                                            <p:txEl>
                                              <p:pRg st="6" end="6"/>
                                            </p:txEl>
                                          </p:spTgt>
                                        </p:tgtEl>
                                        <p:attrNameLst>
                                          <p:attrName>style.visibility</p:attrName>
                                        </p:attrNameLst>
                                      </p:cBhvr>
                                      <p:to>
                                        <p:strVal val="visible"/>
                                      </p:to>
                                    </p:set>
                                    <p:animEffect transition="in" filter="wipe(down)">
                                      <p:cBhvr>
                                        <p:cTn id="37" dur="500"/>
                                        <p:tgtEl>
                                          <p:spTgt spid="727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fontAlgn="auto">
              <a:spcAft>
                <a:spcPts val="0"/>
              </a:spcAft>
              <a:defRPr/>
            </a:pPr>
            <a:r>
              <a:rPr lang="en-US" sz="5400" dirty="0" smtClean="0">
                <a:solidFill>
                  <a:schemeClr val="accent1">
                    <a:satMod val="150000"/>
                  </a:schemeClr>
                </a:solidFill>
              </a:rPr>
              <a:t>What do we do about it?</a:t>
            </a:r>
          </a:p>
        </p:txBody>
      </p:sp>
      <p:sp>
        <p:nvSpPr>
          <p:cNvPr id="72707" name="Rectangle 3"/>
          <p:cNvSpPr>
            <a:spLocks noGrp="1" noChangeArrowheads="1"/>
          </p:cNvSpPr>
          <p:nvPr>
            <p:ph type="body" sz="half" idx="1"/>
          </p:nvPr>
        </p:nvSpPr>
        <p:spPr>
          <a:xfrm>
            <a:off x="228600" y="1524000"/>
            <a:ext cx="8686800" cy="5029200"/>
          </a:xfrm>
        </p:spPr>
        <p:txBody>
          <a:bodyPr/>
          <a:lstStyle/>
          <a:p>
            <a:r>
              <a:rPr lang="en-US" b="1" dirty="0" smtClean="0"/>
              <a:t> Supportive care</a:t>
            </a:r>
          </a:p>
          <a:p>
            <a:pPr lvl="1"/>
            <a:r>
              <a:rPr lang="en-US" b="1" dirty="0" smtClean="0"/>
              <a:t>IVF to replace insensible losses from agitation, hyperthermia</a:t>
            </a:r>
          </a:p>
          <a:p>
            <a:r>
              <a:rPr lang="en-US" b="1" dirty="0" err="1" smtClean="0"/>
              <a:t>Benzos</a:t>
            </a:r>
            <a:r>
              <a:rPr lang="en-US" b="1" dirty="0" smtClean="0"/>
              <a:t> to stop agitation</a:t>
            </a:r>
          </a:p>
          <a:p>
            <a:r>
              <a:rPr lang="en-US" b="1" dirty="0" err="1" smtClean="0"/>
              <a:t>Physostigmine</a:t>
            </a:r>
            <a:endParaRPr lang="en-US" b="1" dirty="0" smtClean="0"/>
          </a:p>
          <a:p>
            <a:pPr lvl="1"/>
            <a:r>
              <a:rPr lang="en-US" b="1" dirty="0" smtClean="0"/>
              <a:t>Induces cholinergic effects</a:t>
            </a:r>
          </a:p>
          <a:p>
            <a:pPr lvl="1"/>
            <a:r>
              <a:rPr lang="en-US" b="1" dirty="0" smtClean="0"/>
              <a:t>Short acting</a:t>
            </a:r>
          </a:p>
          <a:p>
            <a:pPr lvl="1"/>
            <a:r>
              <a:rPr lang="en-US" b="1" dirty="0" smtClean="0"/>
              <a:t>May help with uncontrollable delirium</a:t>
            </a:r>
          </a:p>
          <a:p>
            <a:pPr lvl="1"/>
            <a:r>
              <a:rPr lang="en-US" b="1" dirty="0" smtClean="0"/>
              <a:t>Do not use if ingestion not known</a:t>
            </a:r>
          </a:p>
          <a:p>
            <a:pPr lvl="2"/>
            <a:r>
              <a:rPr lang="en-US" sz="2800" b="1" dirty="0" smtClean="0"/>
              <a:t>Danger with TCAs &amp; CHB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down)">
                                      <p:cBhvr>
                                        <p:cTn id="7" dur="500"/>
                                        <p:tgtEl>
                                          <p:spTgt spid="72707">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2707">
                                            <p:txEl>
                                              <p:pRg st="1" end="1"/>
                                            </p:txEl>
                                          </p:spTgt>
                                        </p:tgtEl>
                                        <p:attrNameLst>
                                          <p:attrName>style.visibility</p:attrName>
                                        </p:attrNameLst>
                                      </p:cBhvr>
                                      <p:to>
                                        <p:strVal val="visible"/>
                                      </p:to>
                                    </p:set>
                                    <p:animEffect transition="in" filter="wipe(down)">
                                      <p:cBhvr>
                                        <p:cTn id="10" dur="500"/>
                                        <p:tgtEl>
                                          <p:spTgt spid="7270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animEffect transition="in" filter="wipe(down)">
                                      <p:cBhvr>
                                        <p:cTn id="15" dur="500"/>
                                        <p:tgtEl>
                                          <p:spTgt spid="7270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72707">
                                            <p:txEl>
                                              <p:pRg st="3" end="3"/>
                                            </p:txEl>
                                          </p:spTgt>
                                        </p:tgtEl>
                                        <p:attrNameLst>
                                          <p:attrName>style.visibility</p:attrName>
                                        </p:attrNameLst>
                                      </p:cBhvr>
                                      <p:to>
                                        <p:strVal val="visible"/>
                                      </p:to>
                                    </p:set>
                                    <p:animEffect transition="in" filter="wipe(down)">
                                      <p:cBhvr>
                                        <p:cTn id="20" dur="500"/>
                                        <p:tgtEl>
                                          <p:spTgt spid="72707">
                                            <p:txEl>
                                              <p:pRg st="3" end="3"/>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72707">
                                            <p:txEl>
                                              <p:pRg st="4" end="4"/>
                                            </p:txEl>
                                          </p:spTgt>
                                        </p:tgtEl>
                                        <p:attrNameLst>
                                          <p:attrName>style.visibility</p:attrName>
                                        </p:attrNameLst>
                                      </p:cBhvr>
                                      <p:to>
                                        <p:strVal val="visible"/>
                                      </p:to>
                                    </p:set>
                                    <p:animEffect transition="in" filter="wipe(down)">
                                      <p:cBhvr>
                                        <p:cTn id="23" dur="500"/>
                                        <p:tgtEl>
                                          <p:spTgt spid="72707">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72707">
                                            <p:txEl>
                                              <p:pRg st="5" end="5"/>
                                            </p:txEl>
                                          </p:spTgt>
                                        </p:tgtEl>
                                        <p:attrNameLst>
                                          <p:attrName>style.visibility</p:attrName>
                                        </p:attrNameLst>
                                      </p:cBhvr>
                                      <p:to>
                                        <p:strVal val="visible"/>
                                      </p:to>
                                    </p:set>
                                    <p:animEffect transition="in" filter="wipe(down)">
                                      <p:cBhvr>
                                        <p:cTn id="26" dur="500"/>
                                        <p:tgtEl>
                                          <p:spTgt spid="72707">
                                            <p:txEl>
                                              <p:pRg st="5" end="5"/>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72707">
                                            <p:txEl>
                                              <p:pRg st="6" end="6"/>
                                            </p:txEl>
                                          </p:spTgt>
                                        </p:tgtEl>
                                        <p:attrNameLst>
                                          <p:attrName>style.visibility</p:attrName>
                                        </p:attrNameLst>
                                      </p:cBhvr>
                                      <p:to>
                                        <p:strVal val="visible"/>
                                      </p:to>
                                    </p:set>
                                    <p:animEffect transition="in" filter="wipe(down)">
                                      <p:cBhvr>
                                        <p:cTn id="29" dur="500"/>
                                        <p:tgtEl>
                                          <p:spTgt spid="72707">
                                            <p:txEl>
                                              <p:pRg st="6" end="6"/>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72707">
                                            <p:txEl>
                                              <p:pRg st="7" end="7"/>
                                            </p:txEl>
                                          </p:spTgt>
                                        </p:tgtEl>
                                        <p:attrNameLst>
                                          <p:attrName>style.visibility</p:attrName>
                                        </p:attrNameLst>
                                      </p:cBhvr>
                                      <p:to>
                                        <p:strVal val="visible"/>
                                      </p:to>
                                    </p:set>
                                    <p:animEffect transition="in" filter="wipe(down)">
                                      <p:cBhvr>
                                        <p:cTn id="32" dur="500"/>
                                        <p:tgtEl>
                                          <p:spTgt spid="72707">
                                            <p:txEl>
                                              <p:pRg st="7" end="7"/>
                                            </p:tx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72707">
                                            <p:txEl>
                                              <p:pRg st="8" end="8"/>
                                            </p:txEl>
                                          </p:spTgt>
                                        </p:tgtEl>
                                        <p:attrNameLst>
                                          <p:attrName>style.visibility</p:attrName>
                                        </p:attrNameLst>
                                      </p:cBhvr>
                                      <p:to>
                                        <p:strVal val="visible"/>
                                      </p:to>
                                    </p:set>
                                    <p:animEffect transition="in" filter="wipe(down)">
                                      <p:cBhvr>
                                        <p:cTn id="35" dur="500"/>
                                        <p:tgtEl>
                                          <p:spTgt spid="727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1251062"/>
          </a:xfrm>
        </p:spPr>
        <p:txBody>
          <a:bodyPr/>
          <a:lstStyle/>
          <a:p>
            <a:pPr fontAlgn="auto">
              <a:spcAft>
                <a:spcPts val="0"/>
              </a:spcAft>
              <a:defRPr/>
            </a:pPr>
            <a:r>
              <a:rPr lang="en-US" smtClean="0">
                <a:solidFill>
                  <a:schemeClr val="accent1">
                    <a:satMod val="150000"/>
                  </a:schemeClr>
                </a:solidFill>
              </a:rPr>
              <a:t>Toxidrome: Cholinergic</a:t>
            </a:r>
          </a:p>
        </p:txBody>
      </p:sp>
      <p:pic>
        <p:nvPicPr>
          <p:cNvPr id="73731" name="Picture 12" descr="aum-shinrikyo-LEADER"/>
          <p:cNvPicPr>
            <a:picLocks noGrp="1" noChangeAspect="1" noChangeArrowheads="1"/>
          </p:cNvPicPr>
          <p:nvPr>
            <p:ph sz="half" idx="1"/>
          </p:nvPr>
        </p:nvPicPr>
        <p:blipFill>
          <a:blip r:embed="rId2" cstate="print"/>
          <a:srcRect/>
          <a:stretch>
            <a:fillRect/>
          </a:stretch>
        </p:blipFill>
        <p:spPr>
          <a:xfrm>
            <a:off x="2286000" y="4495800"/>
            <a:ext cx="1428750" cy="1885950"/>
          </a:xfrm>
          <a:noFill/>
        </p:spPr>
      </p:pic>
      <p:pic>
        <p:nvPicPr>
          <p:cNvPr id="73732" name="Picture 7" descr="p_malathion_e"/>
          <p:cNvPicPr>
            <a:picLocks noChangeAspect="1" noChangeArrowheads="1"/>
          </p:cNvPicPr>
          <p:nvPr/>
        </p:nvPicPr>
        <p:blipFill>
          <a:blip r:embed="rId3" cstate="print"/>
          <a:srcRect/>
          <a:stretch>
            <a:fillRect/>
          </a:stretch>
        </p:blipFill>
        <p:spPr bwMode="auto">
          <a:xfrm>
            <a:off x="5257800" y="1371600"/>
            <a:ext cx="1333500" cy="2257425"/>
          </a:xfrm>
          <a:prstGeom prst="rect">
            <a:avLst/>
          </a:prstGeom>
          <a:noFill/>
          <a:ln w="9525">
            <a:noFill/>
            <a:miter lim="800000"/>
            <a:headEnd/>
            <a:tailEnd/>
          </a:ln>
        </p:spPr>
      </p:pic>
      <p:pic>
        <p:nvPicPr>
          <p:cNvPr id="73733" name="Picture 11" descr="aricept"/>
          <p:cNvPicPr>
            <a:picLocks noChangeAspect="1" noChangeArrowheads="1"/>
          </p:cNvPicPr>
          <p:nvPr/>
        </p:nvPicPr>
        <p:blipFill>
          <a:blip r:embed="rId4" cstate="print"/>
          <a:srcRect/>
          <a:stretch>
            <a:fillRect/>
          </a:stretch>
        </p:blipFill>
        <p:spPr bwMode="auto">
          <a:xfrm>
            <a:off x="1447800" y="1752600"/>
            <a:ext cx="1714500" cy="1647825"/>
          </a:xfrm>
          <a:prstGeom prst="rect">
            <a:avLst/>
          </a:prstGeom>
          <a:noFill/>
          <a:ln w="9525">
            <a:noFill/>
            <a:miter lim="800000"/>
            <a:headEnd/>
            <a:tailEnd/>
          </a:ln>
        </p:spPr>
      </p:pic>
      <p:pic>
        <p:nvPicPr>
          <p:cNvPr id="73734" name="Picture 15" descr="tokyo"/>
          <p:cNvPicPr>
            <a:picLocks noGrp="1" noChangeAspect="1" noChangeArrowheads="1"/>
          </p:cNvPicPr>
          <p:nvPr>
            <p:ph sz="half" idx="2"/>
          </p:nvPr>
        </p:nvPicPr>
        <p:blipFill>
          <a:blip r:embed="rId5" cstate="print"/>
          <a:srcRect/>
          <a:stretch>
            <a:fillRect/>
          </a:stretch>
        </p:blipFill>
        <p:spPr>
          <a:xfrm>
            <a:off x="4038600" y="3843338"/>
            <a:ext cx="2971800" cy="2633662"/>
          </a:xfr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fontAlgn="auto">
              <a:spcAft>
                <a:spcPts val="0"/>
              </a:spcAft>
              <a:defRPr/>
            </a:pPr>
            <a:r>
              <a:rPr lang="en-US" sz="6000" smtClean="0">
                <a:solidFill>
                  <a:schemeClr val="accent1">
                    <a:satMod val="150000"/>
                  </a:schemeClr>
                </a:solidFill>
              </a:rPr>
              <a:t>What goes wrong?</a:t>
            </a:r>
          </a:p>
        </p:txBody>
      </p:sp>
      <p:sp>
        <p:nvSpPr>
          <p:cNvPr id="75779" name="Rectangle 3"/>
          <p:cNvSpPr>
            <a:spLocks noGrp="1" noChangeArrowheads="1"/>
          </p:cNvSpPr>
          <p:nvPr>
            <p:ph type="body" sz="half" idx="1"/>
          </p:nvPr>
        </p:nvSpPr>
        <p:spPr>
          <a:xfrm>
            <a:off x="304800" y="1447800"/>
            <a:ext cx="7696200" cy="5257800"/>
          </a:xfrm>
        </p:spPr>
        <p:txBody>
          <a:bodyPr/>
          <a:lstStyle/>
          <a:p>
            <a:r>
              <a:rPr lang="en-US" sz="3600" b="1" dirty="0" smtClean="0"/>
              <a:t>D - Diarrhea</a:t>
            </a:r>
          </a:p>
          <a:p>
            <a:r>
              <a:rPr lang="en-US" sz="3600" b="1" dirty="0" smtClean="0"/>
              <a:t>U - Urination</a:t>
            </a:r>
          </a:p>
          <a:p>
            <a:r>
              <a:rPr lang="en-US" sz="3600" b="1" dirty="0" smtClean="0"/>
              <a:t>M - </a:t>
            </a:r>
            <a:r>
              <a:rPr lang="en-US" sz="3600" b="1" dirty="0" err="1" smtClean="0"/>
              <a:t>Miosis</a:t>
            </a:r>
            <a:endParaRPr lang="en-US" sz="3600" b="1" dirty="0" smtClean="0"/>
          </a:p>
          <a:p>
            <a:r>
              <a:rPr lang="en-US" sz="3600" b="1" dirty="0" smtClean="0"/>
              <a:t>BBB – </a:t>
            </a:r>
            <a:r>
              <a:rPr lang="en-US" sz="3600" b="1" dirty="0" err="1" smtClean="0"/>
              <a:t>Bradycardia</a:t>
            </a:r>
            <a:r>
              <a:rPr lang="en-US" sz="3600" b="1" dirty="0" smtClean="0"/>
              <a:t>, </a:t>
            </a:r>
            <a:r>
              <a:rPr lang="en-US" sz="3600" b="1" dirty="0" err="1" smtClean="0"/>
              <a:t>Bronchorrhea</a:t>
            </a:r>
            <a:r>
              <a:rPr lang="en-US" sz="3600" b="1" dirty="0" smtClean="0"/>
              <a:t>, </a:t>
            </a:r>
            <a:r>
              <a:rPr lang="en-US" sz="3600" b="1" dirty="0" err="1" smtClean="0"/>
              <a:t>Bronchospasm</a:t>
            </a:r>
            <a:endParaRPr lang="en-US" sz="3600" b="1" dirty="0" smtClean="0"/>
          </a:p>
          <a:p>
            <a:r>
              <a:rPr lang="en-US" sz="3600" b="1" dirty="0" smtClean="0"/>
              <a:t>E - Emesis</a:t>
            </a:r>
          </a:p>
          <a:p>
            <a:r>
              <a:rPr lang="en-US" sz="3600" b="1" dirty="0" smtClean="0"/>
              <a:t>L - </a:t>
            </a:r>
            <a:r>
              <a:rPr lang="en-US" sz="3600" b="1" dirty="0" err="1" smtClean="0"/>
              <a:t>Lacrimation</a:t>
            </a:r>
            <a:endParaRPr lang="en-US" sz="3600" b="1" dirty="0" smtClean="0"/>
          </a:p>
          <a:p>
            <a:r>
              <a:rPr lang="en-US" sz="3600" b="1" dirty="0" smtClean="0"/>
              <a:t>S – Salivation, Seizures</a:t>
            </a:r>
          </a:p>
        </p:txBody>
      </p:sp>
      <p:pic>
        <p:nvPicPr>
          <p:cNvPr id="75780" name="Picture 7" descr="dumbels5gr"/>
          <p:cNvPicPr>
            <a:picLocks noGrp="1" noChangeAspect="1" noChangeArrowheads="1"/>
          </p:cNvPicPr>
          <p:nvPr>
            <p:ph sz="quarter" idx="2"/>
          </p:nvPr>
        </p:nvPicPr>
        <p:blipFill>
          <a:blip r:embed="rId3" cstate="print"/>
          <a:srcRect/>
          <a:stretch>
            <a:fillRect/>
          </a:stretch>
        </p:blipFill>
        <p:spPr>
          <a:xfrm>
            <a:off x="5867400" y="4495800"/>
            <a:ext cx="3124200" cy="2306637"/>
          </a:xfrm>
          <a:noFill/>
        </p:spPr>
      </p:pic>
      <p:pic>
        <p:nvPicPr>
          <p:cNvPr id="75781" name="Picture 9" descr="dumbells"/>
          <p:cNvPicPr>
            <a:picLocks noGrp="1" noChangeAspect="1" noChangeArrowheads="1"/>
          </p:cNvPicPr>
          <p:nvPr>
            <p:ph sz="quarter" idx="3"/>
          </p:nvPr>
        </p:nvPicPr>
        <p:blipFill>
          <a:blip r:embed="rId4" cstate="print"/>
          <a:srcRect/>
          <a:stretch>
            <a:fillRect/>
          </a:stretch>
        </p:blipFill>
        <p:spPr>
          <a:xfrm>
            <a:off x="7162800" y="228600"/>
            <a:ext cx="1714500" cy="1154113"/>
          </a:xfrm>
          <a:noFill/>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wipe(down)">
                                      <p:cBhvr>
                                        <p:cTn id="7" dur="500"/>
                                        <p:tgtEl>
                                          <p:spTgt spid="75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5779">
                                            <p:txEl>
                                              <p:pRg st="1" end="1"/>
                                            </p:txEl>
                                          </p:spTgt>
                                        </p:tgtEl>
                                        <p:attrNameLst>
                                          <p:attrName>style.visibility</p:attrName>
                                        </p:attrNameLst>
                                      </p:cBhvr>
                                      <p:to>
                                        <p:strVal val="visible"/>
                                      </p:to>
                                    </p:set>
                                    <p:animEffect transition="in" filter="wipe(down)">
                                      <p:cBhvr>
                                        <p:cTn id="12" dur="500"/>
                                        <p:tgtEl>
                                          <p:spTgt spid="757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5779">
                                            <p:txEl>
                                              <p:pRg st="2" end="2"/>
                                            </p:txEl>
                                          </p:spTgt>
                                        </p:tgtEl>
                                        <p:attrNameLst>
                                          <p:attrName>style.visibility</p:attrName>
                                        </p:attrNameLst>
                                      </p:cBhvr>
                                      <p:to>
                                        <p:strVal val="visible"/>
                                      </p:to>
                                    </p:set>
                                    <p:animEffect transition="in" filter="wipe(down)">
                                      <p:cBhvr>
                                        <p:cTn id="17" dur="500"/>
                                        <p:tgtEl>
                                          <p:spTgt spid="757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5779">
                                            <p:txEl>
                                              <p:pRg st="3" end="3"/>
                                            </p:txEl>
                                          </p:spTgt>
                                        </p:tgtEl>
                                        <p:attrNameLst>
                                          <p:attrName>style.visibility</p:attrName>
                                        </p:attrNameLst>
                                      </p:cBhvr>
                                      <p:to>
                                        <p:strVal val="visible"/>
                                      </p:to>
                                    </p:set>
                                    <p:animEffect transition="in" filter="wipe(down)">
                                      <p:cBhvr>
                                        <p:cTn id="22" dur="500"/>
                                        <p:tgtEl>
                                          <p:spTgt spid="757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5779">
                                            <p:txEl>
                                              <p:pRg st="4" end="4"/>
                                            </p:txEl>
                                          </p:spTgt>
                                        </p:tgtEl>
                                        <p:attrNameLst>
                                          <p:attrName>style.visibility</p:attrName>
                                        </p:attrNameLst>
                                      </p:cBhvr>
                                      <p:to>
                                        <p:strVal val="visible"/>
                                      </p:to>
                                    </p:set>
                                    <p:animEffect transition="in" filter="wipe(down)">
                                      <p:cBhvr>
                                        <p:cTn id="27" dur="500"/>
                                        <p:tgtEl>
                                          <p:spTgt spid="757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5779">
                                            <p:txEl>
                                              <p:pRg st="5" end="5"/>
                                            </p:txEl>
                                          </p:spTgt>
                                        </p:tgtEl>
                                        <p:attrNameLst>
                                          <p:attrName>style.visibility</p:attrName>
                                        </p:attrNameLst>
                                      </p:cBhvr>
                                      <p:to>
                                        <p:strVal val="visible"/>
                                      </p:to>
                                    </p:set>
                                    <p:animEffect transition="in" filter="wipe(down)">
                                      <p:cBhvr>
                                        <p:cTn id="32" dur="500"/>
                                        <p:tgtEl>
                                          <p:spTgt spid="757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5779">
                                            <p:txEl>
                                              <p:pRg st="6" end="6"/>
                                            </p:txEl>
                                          </p:spTgt>
                                        </p:tgtEl>
                                        <p:attrNameLst>
                                          <p:attrName>style.visibility</p:attrName>
                                        </p:attrNameLst>
                                      </p:cBhvr>
                                      <p:to>
                                        <p:strVal val="visible"/>
                                      </p:to>
                                    </p:set>
                                    <p:animEffect transition="in" filter="wipe(down)">
                                      <p:cBhvr>
                                        <p:cTn id="37" dur="500"/>
                                        <p:tgtEl>
                                          <p:spTgt spid="757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fontAlgn="auto">
              <a:spcAft>
                <a:spcPts val="0"/>
              </a:spcAft>
              <a:defRPr/>
            </a:pPr>
            <a:r>
              <a:rPr lang="en-US" sz="6000" dirty="0" smtClean="0">
                <a:solidFill>
                  <a:schemeClr val="accent1">
                    <a:satMod val="150000"/>
                  </a:schemeClr>
                </a:solidFill>
              </a:rPr>
              <a:t>What do we do about it?</a:t>
            </a:r>
          </a:p>
        </p:txBody>
      </p:sp>
      <p:sp>
        <p:nvSpPr>
          <p:cNvPr id="78851" name="Rectangle 3"/>
          <p:cNvSpPr>
            <a:spLocks noGrp="1" noChangeArrowheads="1"/>
          </p:cNvSpPr>
          <p:nvPr>
            <p:ph type="body" sz="half" idx="1"/>
          </p:nvPr>
        </p:nvSpPr>
        <p:spPr>
          <a:xfrm>
            <a:off x="381000" y="1600200"/>
            <a:ext cx="8382000" cy="4800600"/>
          </a:xfrm>
        </p:spPr>
        <p:txBody>
          <a:bodyPr/>
          <a:lstStyle/>
          <a:p>
            <a:r>
              <a:rPr lang="en-US" sz="4000" b="1" dirty="0" smtClean="0"/>
              <a:t>Antagonize </a:t>
            </a:r>
            <a:r>
              <a:rPr lang="en-US" sz="4000" b="1" dirty="0" err="1" smtClean="0"/>
              <a:t>muscarinic</a:t>
            </a:r>
            <a:r>
              <a:rPr lang="en-US" sz="4000" b="1" dirty="0" smtClean="0"/>
              <a:t> symptoms</a:t>
            </a:r>
          </a:p>
          <a:p>
            <a:pPr lvl="1"/>
            <a:r>
              <a:rPr lang="en-US" sz="4000" b="1" dirty="0" smtClean="0"/>
              <a:t>Atropine</a:t>
            </a:r>
          </a:p>
          <a:p>
            <a:r>
              <a:rPr lang="en-US" sz="4000" b="1" dirty="0" smtClean="0"/>
              <a:t>Stop aging of enzyme blockade</a:t>
            </a:r>
          </a:p>
          <a:p>
            <a:pPr lvl="1"/>
            <a:r>
              <a:rPr lang="en-US" sz="4000" b="1" dirty="0" smtClean="0"/>
              <a:t>2-PAM</a:t>
            </a:r>
          </a:p>
          <a:p>
            <a:r>
              <a:rPr lang="en-US" sz="4000" b="1" dirty="0" smtClean="0"/>
              <a:t>Prevent and terminate seizures</a:t>
            </a:r>
          </a:p>
          <a:p>
            <a:pPr lvl="1"/>
            <a:r>
              <a:rPr lang="en-US" sz="4000" b="1" dirty="0" smtClean="0"/>
              <a:t>Diazepam</a:t>
            </a:r>
          </a:p>
          <a:p>
            <a:r>
              <a:rPr lang="en-US" sz="4000" b="1" dirty="0" smtClean="0"/>
              <a:t>Supportive care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Toxidrome: Sed-Hypnotic</a:t>
            </a:r>
          </a:p>
        </p:txBody>
      </p:sp>
      <p:pic>
        <p:nvPicPr>
          <p:cNvPr id="79875" name="Picture 5" descr="ghb">
            <a:hlinkClick r:id="rId2"/>
          </p:cNvPr>
          <p:cNvPicPr>
            <a:picLocks noChangeAspect="1" noChangeArrowheads="1"/>
          </p:cNvPicPr>
          <p:nvPr/>
        </p:nvPicPr>
        <p:blipFill>
          <a:blip r:embed="rId3" cstate="print"/>
          <a:srcRect/>
          <a:stretch>
            <a:fillRect/>
          </a:stretch>
        </p:blipFill>
        <p:spPr bwMode="auto">
          <a:xfrm>
            <a:off x="4114800" y="3962400"/>
            <a:ext cx="1781175" cy="1655763"/>
          </a:xfrm>
          <a:prstGeom prst="rect">
            <a:avLst/>
          </a:prstGeom>
          <a:noFill/>
          <a:ln w="9525">
            <a:noFill/>
            <a:miter lim="800000"/>
            <a:headEnd/>
            <a:tailEnd/>
          </a:ln>
        </p:spPr>
      </p:pic>
      <p:pic>
        <p:nvPicPr>
          <p:cNvPr id="79876" name="Picture 7" descr="makers_mark_gr">
            <a:hlinkClick r:id="rId4"/>
          </p:cNvPr>
          <p:cNvPicPr>
            <a:picLocks noChangeAspect="1" noChangeArrowheads="1"/>
          </p:cNvPicPr>
          <p:nvPr/>
        </p:nvPicPr>
        <p:blipFill>
          <a:blip r:embed="rId5" cstate="print"/>
          <a:srcRect/>
          <a:stretch>
            <a:fillRect/>
          </a:stretch>
        </p:blipFill>
        <p:spPr bwMode="auto">
          <a:xfrm>
            <a:off x="1524000" y="2133600"/>
            <a:ext cx="985838" cy="1371600"/>
          </a:xfrm>
          <a:prstGeom prst="rect">
            <a:avLst/>
          </a:prstGeom>
          <a:noFill/>
          <a:ln w="9525">
            <a:noFill/>
            <a:miter lim="800000"/>
            <a:headEnd/>
            <a:tailEnd/>
          </a:ln>
        </p:spPr>
      </p:pic>
      <p:pic>
        <p:nvPicPr>
          <p:cNvPr id="79877" name="Picture 11" descr="rohypnol"/>
          <p:cNvPicPr>
            <a:picLocks noChangeAspect="1" noChangeArrowheads="1"/>
          </p:cNvPicPr>
          <p:nvPr/>
        </p:nvPicPr>
        <p:blipFill>
          <a:blip r:embed="rId6" cstate="print"/>
          <a:srcRect/>
          <a:stretch>
            <a:fillRect/>
          </a:stretch>
        </p:blipFill>
        <p:spPr bwMode="auto">
          <a:xfrm>
            <a:off x="4038600" y="1981200"/>
            <a:ext cx="2000250" cy="1400175"/>
          </a:xfrm>
          <a:prstGeom prst="rect">
            <a:avLst/>
          </a:prstGeom>
          <a:noFill/>
          <a:ln w="9525">
            <a:noFill/>
            <a:miter lim="800000"/>
            <a:headEnd/>
            <a:tailEnd/>
          </a:ln>
        </p:spPr>
      </p:pic>
      <p:pic>
        <p:nvPicPr>
          <p:cNvPr id="79878" name="Picture 13" descr="valium"/>
          <p:cNvPicPr>
            <a:picLocks noChangeAspect="1" noChangeArrowheads="1"/>
          </p:cNvPicPr>
          <p:nvPr/>
        </p:nvPicPr>
        <p:blipFill>
          <a:blip r:embed="rId7" cstate="print"/>
          <a:srcRect/>
          <a:stretch>
            <a:fillRect/>
          </a:stretch>
        </p:blipFill>
        <p:spPr bwMode="auto">
          <a:xfrm>
            <a:off x="533400" y="4114800"/>
            <a:ext cx="2857500" cy="1828800"/>
          </a:xfrm>
          <a:prstGeom prst="rect">
            <a:avLst/>
          </a:prstGeom>
          <a:noFill/>
          <a:ln w="9525">
            <a:noFill/>
            <a:miter lim="800000"/>
            <a:headEnd/>
            <a:tailEnd/>
          </a:ln>
        </p:spPr>
      </p:pic>
      <p:pic>
        <p:nvPicPr>
          <p:cNvPr id="79879" name="Picture 15" descr="Ambien"/>
          <p:cNvPicPr>
            <a:picLocks noChangeAspect="1" noChangeArrowheads="1"/>
          </p:cNvPicPr>
          <p:nvPr/>
        </p:nvPicPr>
        <p:blipFill>
          <a:blip r:embed="rId8" cstate="print"/>
          <a:srcRect/>
          <a:stretch>
            <a:fillRect/>
          </a:stretch>
        </p:blipFill>
        <p:spPr bwMode="auto">
          <a:xfrm>
            <a:off x="6705600" y="2895600"/>
            <a:ext cx="1724025" cy="2171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fontAlgn="auto">
              <a:spcAft>
                <a:spcPts val="0"/>
              </a:spcAft>
              <a:defRPr/>
            </a:pPr>
            <a:r>
              <a:rPr lang="en-US" sz="4800" dirty="0" smtClean="0">
                <a:solidFill>
                  <a:schemeClr val="accent1">
                    <a:satMod val="150000"/>
                  </a:schemeClr>
                </a:solidFill>
              </a:rPr>
              <a:t>Why do they do?</a:t>
            </a:r>
          </a:p>
        </p:txBody>
      </p:sp>
      <p:sp>
        <p:nvSpPr>
          <p:cNvPr id="80899" name="Rectangle 3"/>
          <p:cNvSpPr>
            <a:spLocks noGrp="1" noChangeArrowheads="1"/>
          </p:cNvSpPr>
          <p:nvPr>
            <p:ph type="body" sz="half" idx="1"/>
          </p:nvPr>
        </p:nvSpPr>
        <p:spPr>
          <a:xfrm>
            <a:off x="381000" y="1600201"/>
            <a:ext cx="8001000" cy="2286000"/>
          </a:xfrm>
        </p:spPr>
        <p:txBody>
          <a:bodyPr/>
          <a:lstStyle/>
          <a:p>
            <a:r>
              <a:rPr lang="en-US" sz="3600" b="1" dirty="0" smtClean="0"/>
              <a:t>Different agents have different mechanisms</a:t>
            </a:r>
          </a:p>
          <a:p>
            <a:r>
              <a:rPr lang="en-US" sz="3600" b="1" dirty="0" smtClean="0"/>
              <a:t>Many interfere in the GABA system</a:t>
            </a:r>
          </a:p>
          <a:p>
            <a:pPr lvl="1"/>
            <a:endParaRPr lang="en-US" sz="3200" b="1" dirty="0" smtClean="0"/>
          </a:p>
        </p:txBody>
      </p:sp>
      <p:pic>
        <p:nvPicPr>
          <p:cNvPr id="80900" name="Picture 7" descr="gaba barb"/>
          <p:cNvPicPr>
            <a:picLocks noChangeAspect="1" noChangeArrowheads="1"/>
          </p:cNvPicPr>
          <p:nvPr/>
        </p:nvPicPr>
        <p:blipFill>
          <a:blip r:embed="rId2" cstate="print"/>
          <a:srcRect/>
          <a:stretch>
            <a:fillRect/>
          </a:stretch>
        </p:blipFill>
        <p:spPr bwMode="auto">
          <a:xfrm>
            <a:off x="4419600" y="3747734"/>
            <a:ext cx="4038600" cy="302454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pPr fontAlgn="auto">
              <a:spcAft>
                <a:spcPts val="0"/>
              </a:spcAft>
              <a:defRPr/>
            </a:pPr>
            <a:r>
              <a:rPr lang="en-US" sz="6000" dirty="0" smtClean="0">
                <a:solidFill>
                  <a:schemeClr val="accent1">
                    <a:satMod val="150000"/>
                  </a:schemeClr>
                </a:solidFill>
              </a:rPr>
              <a:t>What goes wrong?</a:t>
            </a:r>
          </a:p>
        </p:txBody>
      </p:sp>
      <p:sp>
        <p:nvSpPr>
          <p:cNvPr id="82947" name="Rectangle 3"/>
          <p:cNvSpPr>
            <a:spLocks noGrp="1" noChangeArrowheads="1"/>
          </p:cNvSpPr>
          <p:nvPr>
            <p:ph type="body" idx="1"/>
          </p:nvPr>
        </p:nvSpPr>
        <p:spPr/>
        <p:txBody>
          <a:bodyPr/>
          <a:lstStyle/>
          <a:p>
            <a:r>
              <a:rPr lang="en-US" sz="4400" b="1" dirty="0" smtClean="0"/>
              <a:t>CNS depression, lethargy</a:t>
            </a:r>
          </a:p>
          <a:p>
            <a:r>
              <a:rPr lang="en-US" sz="4400" b="1" dirty="0" smtClean="0"/>
              <a:t>Can induce respiratory depression</a:t>
            </a:r>
          </a:p>
          <a:p>
            <a:r>
              <a:rPr lang="en-US" sz="4400" b="1" dirty="0" smtClean="0"/>
              <a:t>Can produce </a:t>
            </a:r>
            <a:r>
              <a:rPr lang="en-US" sz="4400" b="1" dirty="0" err="1" smtClean="0"/>
              <a:t>bradycardia</a:t>
            </a:r>
            <a:r>
              <a:rPr lang="en-US" sz="4400" b="1" dirty="0" smtClean="0"/>
              <a:t> or hypotension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Effect transition="in" filter="wipe(down)">
                                      <p:cBhvr>
                                        <p:cTn id="7" dur="500"/>
                                        <p:tgtEl>
                                          <p:spTgt spid="829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2947">
                                            <p:txEl>
                                              <p:pRg st="1" end="1"/>
                                            </p:txEl>
                                          </p:spTgt>
                                        </p:tgtEl>
                                        <p:attrNameLst>
                                          <p:attrName>style.visibility</p:attrName>
                                        </p:attrNameLst>
                                      </p:cBhvr>
                                      <p:to>
                                        <p:strVal val="visible"/>
                                      </p:to>
                                    </p:set>
                                    <p:animEffect transition="in" filter="wipe(down)">
                                      <p:cBhvr>
                                        <p:cTn id="12" dur="500"/>
                                        <p:tgtEl>
                                          <p:spTgt spid="829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2947">
                                            <p:txEl>
                                              <p:pRg st="2" end="2"/>
                                            </p:txEl>
                                          </p:spTgt>
                                        </p:tgtEl>
                                        <p:attrNameLst>
                                          <p:attrName>style.visibility</p:attrName>
                                        </p:attrNameLst>
                                      </p:cBhvr>
                                      <p:to>
                                        <p:strVal val="visible"/>
                                      </p:to>
                                    </p:set>
                                    <p:animEffect transition="in" filter="wipe(down)">
                                      <p:cBhvr>
                                        <p:cTn id="17" dur="500"/>
                                        <p:tgtEl>
                                          <p:spTgt spid="829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fontAlgn="auto">
              <a:spcAft>
                <a:spcPts val="0"/>
              </a:spcAft>
              <a:defRPr/>
            </a:pPr>
            <a:r>
              <a:rPr lang="en-US" sz="4800" dirty="0" smtClean="0">
                <a:solidFill>
                  <a:schemeClr val="accent1">
                    <a:satMod val="150000"/>
                  </a:schemeClr>
                </a:solidFill>
              </a:rPr>
              <a:t>What do we do about it?</a:t>
            </a:r>
          </a:p>
        </p:txBody>
      </p:sp>
      <p:sp>
        <p:nvSpPr>
          <p:cNvPr id="83971" name="Rectangle 3"/>
          <p:cNvSpPr>
            <a:spLocks noGrp="1" noChangeArrowheads="1"/>
          </p:cNvSpPr>
          <p:nvPr>
            <p:ph type="body" sz="half" idx="1"/>
          </p:nvPr>
        </p:nvSpPr>
        <p:spPr>
          <a:xfrm>
            <a:off x="304800" y="1676400"/>
            <a:ext cx="8534400" cy="4724400"/>
          </a:xfrm>
        </p:spPr>
        <p:txBody>
          <a:bodyPr/>
          <a:lstStyle/>
          <a:p>
            <a:r>
              <a:rPr lang="en-US" b="1" dirty="0" smtClean="0"/>
              <a:t>Supportive care</a:t>
            </a:r>
          </a:p>
          <a:p>
            <a:r>
              <a:rPr lang="en-US" b="1" dirty="0" smtClean="0"/>
              <a:t>Be wary of the </a:t>
            </a:r>
            <a:r>
              <a:rPr lang="en-US" b="1" dirty="0" err="1" smtClean="0"/>
              <a:t>benzo</a:t>
            </a:r>
            <a:r>
              <a:rPr lang="en-US" b="1" dirty="0" smtClean="0"/>
              <a:t> “antidote” </a:t>
            </a:r>
            <a:r>
              <a:rPr lang="en-US" b="1" dirty="0" err="1" smtClean="0"/>
              <a:t>Flumazinil</a:t>
            </a:r>
            <a:endParaRPr lang="en-US" b="1" dirty="0" smtClean="0"/>
          </a:p>
          <a:p>
            <a:pPr lvl="1"/>
            <a:r>
              <a:rPr lang="en-US" sz="3200" b="1" dirty="0" smtClean="0"/>
              <a:t>Is an antagonist at the </a:t>
            </a:r>
            <a:r>
              <a:rPr lang="en-US" sz="3200" b="1" dirty="0" err="1" smtClean="0"/>
              <a:t>benzo</a:t>
            </a:r>
            <a:r>
              <a:rPr lang="en-US" sz="3200" b="1" dirty="0" smtClean="0"/>
              <a:t> receptor</a:t>
            </a:r>
          </a:p>
          <a:p>
            <a:pPr lvl="1"/>
            <a:r>
              <a:rPr lang="en-US" sz="3200" b="1" dirty="0" smtClean="0"/>
              <a:t>RARELY INDICATED</a:t>
            </a:r>
          </a:p>
          <a:p>
            <a:pPr lvl="1"/>
            <a:r>
              <a:rPr lang="en-US" sz="3200" b="1" dirty="0" smtClean="0"/>
              <a:t>If seizures develop either because of </a:t>
            </a:r>
            <a:r>
              <a:rPr lang="en-US" sz="3200" b="1" dirty="0" err="1" smtClean="0"/>
              <a:t>benzo</a:t>
            </a:r>
            <a:r>
              <a:rPr lang="en-US" sz="3200" b="1" dirty="0" smtClean="0"/>
              <a:t> withdrawal, a co-</a:t>
            </a:r>
            <a:r>
              <a:rPr lang="en-US" sz="3200" b="1" dirty="0" err="1" smtClean="0"/>
              <a:t>ingestant</a:t>
            </a:r>
            <a:r>
              <a:rPr lang="en-US" sz="3200" b="1" dirty="0" smtClean="0"/>
              <a:t> or metabolic derangements, have to use 2</a:t>
            </a:r>
            <a:r>
              <a:rPr lang="en-US" sz="3200" b="1" baseline="30000" dirty="0" smtClean="0"/>
              <a:t>nd</a:t>
            </a:r>
            <a:r>
              <a:rPr lang="en-US" sz="3200" b="1" dirty="0" smtClean="0"/>
              <a:t> line agents, barbiturates, for seizure control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Effect transition="in" filter="wipe(down)">
                                      <p:cBhvr>
                                        <p:cTn id="7" dur="500"/>
                                        <p:tgtEl>
                                          <p:spTgt spid="839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3971">
                                            <p:txEl>
                                              <p:pRg st="1" end="1"/>
                                            </p:txEl>
                                          </p:spTgt>
                                        </p:tgtEl>
                                        <p:attrNameLst>
                                          <p:attrName>style.visibility</p:attrName>
                                        </p:attrNameLst>
                                      </p:cBhvr>
                                      <p:to>
                                        <p:strVal val="visible"/>
                                      </p:to>
                                    </p:set>
                                    <p:animEffect transition="in" filter="wipe(down)">
                                      <p:cBhvr>
                                        <p:cTn id="12" dur="500"/>
                                        <p:tgtEl>
                                          <p:spTgt spid="83971">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83971">
                                            <p:txEl>
                                              <p:pRg st="2" end="2"/>
                                            </p:txEl>
                                          </p:spTgt>
                                        </p:tgtEl>
                                        <p:attrNameLst>
                                          <p:attrName>style.visibility</p:attrName>
                                        </p:attrNameLst>
                                      </p:cBhvr>
                                      <p:to>
                                        <p:strVal val="visible"/>
                                      </p:to>
                                    </p:set>
                                    <p:animEffect transition="in" filter="wipe(down)">
                                      <p:cBhvr>
                                        <p:cTn id="15" dur="500"/>
                                        <p:tgtEl>
                                          <p:spTgt spid="83971">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83971">
                                            <p:txEl>
                                              <p:pRg st="3" end="3"/>
                                            </p:txEl>
                                          </p:spTgt>
                                        </p:tgtEl>
                                        <p:attrNameLst>
                                          <p:attrName>style.visibility</p:attrName>
                                        </p:attrNameLst>
                                      </p:cBhvr>
                                      <p:to>
                                        <p:strVal val="visible"/>
                                      </p:to>
                                    </p:set>
                                    <p:animEffect transition="in" filter="wipe(down)">
                                      <p:cBhvr>
                                        <p:cTn id="18" dur="500"/>
                                        <p:tgtEl>
                                          <p:spTgt spid="83971">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83971">
                                            <p:txEl>
                                              <p:pRg st="4" end="4"/>
                                            </p:txEl>
                                          </p:spTgt>
                                        </p:tgtEl>
                                        <p:attrNameLst>
                                          <p:attrName>style.visibility</p:attrName>
                                        </p:attrNameLst>
                                      </p:cBhvr>
                                      <p:to>
                                        <p:strVal val="visible"/>
                                      </p:to>
                                    </p:set>
                                    <p:animEffect transition="in" filter="wipe(down)">
                                      <p:cBhvr>
                                        <p:cTn id="21" dur="500"/>
                                        <p:tgtEl>
                                          <p:spTgt spid="839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fontAlgn="auto">
              <a:spcAft>
                <a:spcPts val="0"/>
              </a:spcAft>
              <a:defRPr/>
            </a:pPr>
            <a:r>
              <a:rPr lang="en-US" dirty="0" smtClean="0">
                <a:solidFill>
                  <a:schemeClr val="accent1">
                    <a:satMod val="150000"/>
                  </a:schemeClr>
                </a:solidFill>
              </a:rPr>
              <a:t>Basic approach:</a:t>
            </a:r>
          </a:p>
        </p:txBody>
      </p:sp>
      <p:sp>
        <p:nvSpPr>
          <p:cNvPr id="88067" name="Rectangle 3"/>
          <p:cNvSpPr>
            <a:spLocks noGrp="1" noChangeArrowheads="1"/>
          </p:cNvSpPr>
          <p:nvPr>
            <p:ph type="body" idx="1"/>
          </p:nvPr>
        </p:nvSpPr>
        <p:spPr>
          <a:xfrm>
            <a:off x="152400" y="1524000"/>
            <a:ext cx="8839200" cy="4800600"/>
          </a:xfrm>
        </p:spPr>
        <p:txBody>
          <a:bodyPr/>
          <a:lstStyle/>
          <a:p>
            <a:pPr>
              <a:lnSpc>
                <a:spcPct val="90000"/>
              </a:lnSpc>
            </a:pPr>
            <a:r>
              <a:rPr lang="en-US" b="1" dirty="0" smtClean="0"/>
              <a:t>Airway, breathing, circulation</a:t>
            </a:r>
          </a:p>
          <a:p>
            <a:pPr>
              <a:lnSpc>
                <a:spcPct val="90000"/>
              </a:lnSpc>
            </a:pPr>
            <a:r>
              <a:rPr lang="en-US" b="1" dirty="0" smtClean="0"/>
              <a:t>Establish IV, O</a:t>
            </a:r>
            <a:r>
              <a:rPr lang="en-US" b="1" baseline="-25000" dirty="0" smtClean="0"/>
              <a:t>2</a:t>
            </a:r>
            <a:r>
              <a:rPr lang="en-US" b="1" dirty="0" smtClean="0"/>
              <a:t> and cardiac monitor</a:t>
            </a:r>
          </a:p>
          <a:p>
            <a:pPr>
              <a:lnSpc>
                <a:spcPct val="90000"/>
              </a:lnSpc>
            </a:pPr>
            <a:r>
              <a:rPr lang="en-US" b="1" dirty="0" smtClean="0"/>
              <a:t>Consider coma cocktail</a:t>
            </a:r>
          </a:p>
          <a:p>
            <a:pPr lvl="1">
              <a:lnSpc>
                <a:spcPct val="90000"/>
              </a:lnSpc>
            </a:pPr>
            <a:r>
              <a:rPr lang="en-US" b="1" dirty="0" smtClean="0"/>
              <a:t>Thiamine, D50, </a:t>
            </a:r>
            <a:r>
              <a:rPr lang="en-US" b="1" dirty="0" err="1" smtClean="0"/>
              <a:t>Naloxone</a:t>
            </a:r>
            <a:r>
              <a:rPr lang="en-US" b="1" dirty="0" smtClean="0"/>
              <a:t> </a:t>
            </a:r>
          </a:p>
          <a:p>
            <a:pPr>
              <a:lnSpc>
                <a:spcPct val="90000"/>
              </a:lnSpc>
            </a:pPr>
            <a:r>
              <a:rPr lang="en-US" b="1" dirty="0" smtClean="0"/>
              <a:t>Evaluate history and a thorough physical exam</a:t>
            </a:r>
          </a:p>
          <a:p>
            <a:pPr lvl="1">
              <a:lnSpc>
                <a:spcPct val="90000"/>
              </a:lnSpc>
            </a:pPr>
            <a:r>
              <a:rPr lang="en-US" b="1" dirty="0" smtClean="0"/>
              <a:t>Look at vitals, pupils, </a:t>
            </a:r>
            <a:r>
              <a:rPr lang="en-US" b="1" dirty="0" err="1" smtClean="0"/>
              <a:t>neuro</a:t>
            </a:r>
            <a:r>
              <a:rPr lang="en-US" b="1" dirty="0" smtClean="0"/>
              <a:t>, skin, bowel sounds. . . </a:t>
            </a:r>
          </a:p>
          <a:p>
            <a:pPr lvl="1">
              <a:lnSpc>
                <a:spcPct val="90000"/>
              </a:lnSpc>
            </a:pPr>
            <a:r>
              <a:rPr lang="en-US" b="1" dirty="0" smtClean="0"/>
              <a:t>Gives you hints regarding the general class of toxins</a:t>
            </a:r>
          </a:p>
          <a:p>
            <a:pPr lvl="1">
              <a:lnSpc>
                <a:spcPct val="90000"/>
              </a:lnSpc>
            </a:pPr>
            <a:r>
              <a:rPr lang="en-US" b="1" dirty="0" smtClean="0"/>
              <a:t>Guides your supportive care</a:t>
            </a:r>
          </a:p>
          <a:p>
            <a:pPr>
              <a:lnSpc>
                <a:spcPct val="90000"/>
              </a:lnSpc>
            </a:pPr>
            <a:r>
              <a:rPr lang="en-US" b="1" dirty="0" smtClean="0"/>
              <a:t>Draw blood / urine for testing</a:t>
            </a:r>
          </a:p>
          <a:p>
            <a:pPr>
              <a:lnSpc>
                <a:spcPct val="90000"/>
              </a:lnSpc>
            </a:pPr>
            <a:r>
              <a:rPr lang="en-US" b="1" dirty="0" smtClean="0"/>
              <a:t>Time to consider decontamination options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wipe(down)">
                                      <p:cBhvr>
                                        <p:cTn id="7" dur="500"/>
                                        <p:tgtEl>
                                          <p:spTgt spid="880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8067">
                                            <p:txEl>
                                              <p:pRg st="1" end="1"/>
                                            </p:txEl>
                                          </p:spTgt>
                                        </p:tgtEl>
                                        <p:attrNameLst>
                                          <p:attrName>style.visibility</p:attrName>
                                        </p:attrNameLst>
                                      </p:cBhvr>
                                      <p:to>
                                        <p:strVal val="visible"/>
                                      </p:to>
                                    </p:set>
                                    <p:animEffect transition="in" filter="wipe(down)">
                                      <p:cBhvr>
                                        <p:cTn id="12" dur="500"/>
                                        <p:tgtEl>
                                          <p:spTgt spid="880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8067">
                                            <p:txEl>
                                              <p:pRg st="2" end="2"/>
                                            </p:txEl>
                                          </p:spTgt>
                                        </p:tgtEl>
                                        <p:attrNameLst>
                                          <p:attrName>style.visibility</p:attrName>
                                        </p:attrNameLst>
                                      </p:cBhvr>
                                      <p:to>
                                        <p:strVal val="visible"/>
                                      </p:to>
                                    </p:set>
                                    <p:animEffect transition="in" filter="wipe(down)">
                                      <p:cBhvr>
                                        <p:cTn id="17" dur="500"/>
                                        <p:tgtEl>
                                          <p:spTgt spid="88067">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88067">
                                            <p:txEl>
                                              <p:pRg st="3" end="3"/>
                                            </p:txEl>
                                          </p:spTgt>
                                        </p:tgtEl>
                                        <p:attrNameLst>
                                          <p:attrName>style.visibility</p:attrName>
                                        </p:attrNameLst>
                                      </p:cBhvr>
                                      <p:to>
                                        <p:strVal val="visible"/>
                                      </p:to>
                                    </p:set>
                                    <p:animEffect transition="in" filter="wipe(down)">
                                      <p:cBhvr>
                                        <p:cTn id="20" dur="500"/>
                                        <p:tgtEl>
                                          <p:spTgt spid="8806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88067">
                                            <p:txEl>
                                              <p:pRg st="4" end="4"/>
                                            </p:txEl>
                                          </p:spTgt>
                                        </p:tgtEl>
                                        <p:attrNameLst>
                                          <p:attrName>style.visibility</p:attrName>
                                        </p:attrNameLst>
                                      </p:cBhvr>
                                      <p:to>
                                        <p:strVal val="visible"/>
                                      </p:to>
                                    </p:set>
                                    <p:animEffect transition="in" filter="wipe(down)">
                                      <p:cBhvr>
                                        <p:cTn id="25" dur="500"/>
                                        <p:tgtEl>
                                          <p:spTgt spid="88067">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88067">
                                            <p:txEl>
                                              <p:pRg st="5" end="5"/>
                                            </p:txEl>
                                          </p:spTgt>
                                        </p:tgtEl>
                                        <p:attrNameLst>
                                          <p:attrName>style.visibility</p:attrName>
                                        </p:attrNameLst>
                                      </p:cBhvr>
                                      <p:to>
                                        <p:strVal val="visible"/>
                                      </p:to>
                                    </p:set>
                                    <p:animEffect transition="in" filter="wipe(down)">
                                      <p:cBhvr>
                                        <p:cTn id="28" dur="500"/>
                                        <p:tgtEl>
                                          <p:spTgt spid="88067">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88067">
                                            <p:txEl>
                                              <p:pRg st="6" end="6"/>
                                            </p:txEl>
                                          </p:spTgt>
                                        </p:tgtEl>
                                        <p:attrNameLst>
                                          <p:attrName>style.visibility</p:attrName>
                                        </p:attrNameLst>
                                      </p:cBhvr>
                                      <p:to>
                                        <p:strVal val="visible"/>
                                      </p:to>
                                    </p:set>
                                    <p:animEffect transition="in" filter="wipe(down)">
                                      <p:cBhvr>
                                        <p:cTn id="31" dur="500"/>
                                        <p:tgtEl>
                                          <p:spTgt spid="88067">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88067">
                                            <p:txEl>
                                              <p:pRg st="7" end="7"/>
                                            </p:txEl>
                                          </p:spTgt>
                                        </p:tgtEl>
                                        <p:attrNameLst>
                                          <p:attrName>style.visibility</p:attrName>
                                        </p:attrNameLst>
                                      </p:cBhvr>
                                      <p:to>
                                        <p:strVal val="visible"/>
                                      </p:to>
                                    </p:set>
                                    <p:animEffect transition="in" filter="wipe(down)">
                                      <p:cBhvr>
                                        <p:cTn id="34" dur="500"/>
                                        <p:tgtEl>
                                          <p:spTgt spid="88067">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88067">
                                            <p:txEl>
                                              <p:pRg st="8" end="8"/>
                                            </p:txEl>
                                          </p:spTgt>
                                        </p:tgtEl>
                                        <p:attrNameLst>
                                          <p:attrName>style.visibility</p:attrName>
                                        </p:attrNameLst>
                                      </p:cBhvr>
                                      <p:to>
                                        <p:strVal val="visible"/>
                                      </p:to>
                                    </p:set>
                                    <p:animEffect transition="in" filter="wipe(down)">
                                      <p:cBhvr>
                                        <p:cTn id="39" dur="500"/>
                                        <p:tgtEl>
                                          <p:spTgt spid="88067">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88067">
                                            <p:txEl>
                                              <p:pRg st="9" end="9"/>
                                            </p:txEl>
                                          </p:spTgt>
                                        </p:tgtEl>
                                        <p:attrNameLst>
                                          <p:attrName>style.visibility</p:attrName>
                                        </p:attrNameLst>
                                      </p:cBhvr>
                                      <p:to>
                                        <p:strVal val="visible"/>
                                      </p:to>
                                    </p:set>
                                    <p:animEffect transition="in" filter="wipe(down)">
                                      <p:cBhvr>
                                        <p:cTn id="44" dur="500"/>
                                        <p:tgtEl>
                                          <p:spTgt spid="8806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Autofit/>
          </a:bodyPr>
          <a:lstStyle/>
          <a:p>
            <a:pPr fontAlgn="auto">
              <a:spcAft>
                <a:spcPts val="0"/>
              </a:spcAft>
              <a:defRPr/>
            </a:pPr>
            <a:r>
              <a:rPr lang="en-US" sz="3600" dirty="0">
                <a:solidFill>
                  <a:schemeClr val="accent1">
                    <a:satMod val="150000"/>
                  </a:schemeClr>
                </a:solidFill>
              </a:rPr>
              <a:t>NEUROLEPTIC MALIGNANT </a:t>
            </a:r>
            <a:r>
              <a:rPr lang="en-US" sz="3600" dirty="0" smtClean="0">
                <a:solidFill>
                  <a:schemeClr val="accent1">
                    <a:satMod val="150000"/>
                  </a:schemeClr>
                </a:solidFill>
              </a:rPr>
              <a:t>SYNDROME (</a:t>
            </a:r>
            <a:r>
              <a:rPr lang="en-US" sz="3600" dirty="0" err="1" smtClean="0">
                <a:solidFill>
                  <a:schemeClr val="accent1">
                    <a:satMod val="150000"/>
                  </a:schemeClr>
                </a:solidFill>
              </a:rPr>
              <a:t>Serotonergic</a:t>
            </a:r>
            <a:r>
              <a:rPr lang="en-US" sz="3600" dirty="0" smtClean="0">
                <a:solidFill>
                  <a:schemeClr val="accent1">
                    <a:satMod val="150000"/>
                  </a:schemeClr>
                </a:solidFill>
              </a:rPr>
              <a:t> syndrome)</a:t>
            </a:r>
            <a:endParaRPr lang="en-US" sz="3600" dirty="0">
              <a:solidFill>
                <a:schemeClr val="accent1">
                  <a:satMod val="150000"/>
                </a:schemeClr>
              </a:solidFill>
            </a:endParaRPr>
          </a:p>
        </p:txBody>
      </p:sp>
      <p:sp>
        <p:nvSpPr>
          <p:cNvPr id="119811" name="Rectangle 3"/>
          <p:cNvSpPr>
            <a:spLocks noGrp="1" noChangeArrowheads="1"/>
          </p:cNvSpPr>
          <p:nvPr>
            <p:ph type="body" idx="1"/>
          </p:nvPr>
        </p:nvSpPr>
        <p:spPr/>
        <p:txBody>
          <a:bodyPr/>
          <a:lstStyle/>
          <a:p>
            <a:r>
              <a:rPr lang="en-US" sz="3600" b="1" dirty="0" smtClean="0"/>
              <a:t>Rare, life-threatening</a:t>
            </a:r>
          </a:p>
          <a:p>
            <a:r>
              <a:rPr lang="en-US" sz="3600" b="1" dirty="0" smtClean="0"/>
              <a:t>Reaction to </a:t>
            </a:r>
            <a:r>
              <a:rPr lang="en-US" sz="3600" b="1" dirty="0" err="1" smtClean="0"/>
              <a:t>neuroleptic</a:t>
            </a:r>
            <a:r>
              <a:rPr lang="en-US" sz="3600" b="1" dirty="0" smtClean="0"/>
              <a:t> medication</a:t>
            </a:r>
          </a:p>
          <a:p>
            <a:endParaRPr lang="en-US" sz="3600" b="1" dirty="0" smtClean="0"/>
          </a:p>
          <a:p>
            <a:r>
              <a:rPr lang="en-US" sz="3600" b="1" dirty="0" smtClean="0"/>
              <a:t>All anti-psychotics may precipitate</a:t>
            </a:r>
          </a:p>
          <a:p>
            <a:pPr>
              <a:buFont typeface="Wingdings" pitchFamily="2" charset="2"/>
              <a:buNone/>
            </a:pPr>
            <a:r>
              <a:rPr lang="en-US" sz="3600" b="1" dirty="0" smtClean="0"/>
              <a:t>		 - typical or atypical</a:t>
            </a:r>
          </a:p>
          <a:p>
            <a:pPr>
              <a:buFont typeface="Wingdings" pitchFamily="2" charset="2"/>
              <a:buNone/>
            </a:pPr>
            <a:r>
              <a:rPr lang="en-US" sz="3600" b="1" dirty="0" smtClean="0"/>
              <a:t>		 - potent </a:t>
            </a:r>
            <a:r>
              <a:rPr lang="en-US" sz="3600" b="1" dirty="0" err="1" smtClean="0"/>
              <a:t>neuroleptics</a:t>
            </a:r>
            <a:r>
              <a:rPr lang="en-US" sz="3600" b="1" dirty="0" smtClean="0"/>
              <a:t> most frequent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Drugs for NMS</a:t>
            </a:r>
            <a:endParaRPr lang="en-US" sz="5400" dirty="0"/>
          </a:p>
        </p:txBody>
      </p:sp>
      <p:sp>
        <p:nvSpPr>
          <p:cNvPr id="3" name="Content Placeholder 2"/>
          <p:cNvSpPr>
            <a:spLocks noGrp="1"/>
          </p:cNvSpPr>
          <p:nvPr>
            <p:ph idx="1"/>
          </p:nvPr>
        </p:nvSpPr>
        <p:spPr/>
        <p:txBody>
          <a:bodyPr/>
          <a:lstStyle/>
          <a:p>
            <a:r>
              <a:rPr lang="en-US" sz="4000" b="1" dirty="0" err="1" smtClean="0"/>
              <a:t>Fluoxetine</a:t>
            </a:r>
            <a:r>
              <a:rPr lang="en-US" sz="4000" b="1" dirty="0" smtClean="0"/>
              <a:t> </a:t>
            </a:r>
          </a:p>
          <a:p>
            <a:r>
              <a:rPr lang="en-US" sz="4000" b="1" dirty="0" err="1" smtClean="0"/>
              <a:t>Meperidine</a:t>
            </a:r>
            <a:r>
              <a:rPr lang="en-US" sz="4000" b="1" dirty="0" smtClean="0"/>
              <a:t> </a:t>
            </a:r>
          </a:p>
          <a:p>
            <a:r>
              <a:rPr lang="en-US" sz="4000" b="1" dirty="0" err="1" smtClean="0"/>
              <a:t>Paroxetine</a:t>
            </a:r>
            <a:r>
              <a:rPr lang="en-US" sz="4000" b="1" dirty="0" smtClean="0"/>
              <a:t> </a:t>
            </a:r>
          </a:p>
          <a:p>
            <a:r>
              <a:rPr lang="en-US" sz="4000" b="1" dirty="0" err="1" smtClean="0"/>
              <a:t>Sertraline</a:t>
            </a:r>
            <a:r>
              <a:rPr lang="en-US" sz="4000" b="1" dirty="0" smtClean="0"/>
              <a:t> </a:t>
            </a:r>
          </a:p>
          <a:p>
            <a:r>
              <a:rPr lang="en-US" sz="4000" b="1" dirty="0" err="1" smtClean="0"/>
              <a:t>Trazodone</a:t>
            </a:r>
            <a:r>
              <a:rPr lang="en-US" sz="4000" b="1" dirty="0" smtClean="0"/>
              <a:t> </a:t>
            </a:r>
          </a:p>
          <a:p>
            <a:r>
              <a:rPr lang="en-US" sz="4000" b="1" dirty="0" err="1" smtClean="0"/>
              <a:t>Clomipramine</a:t>
            </a:r>
            <a:r>
              <a:rPr lang="en-US" sz="4000" b="1" dirty="0" smtClean="0"/>
              <a:t> </a:t>
            </a:r>
            <a:endParaRPr lang="en-US" sz="40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Autofit/>
          </a:bodyPr>
          <a:lstStyle/>
          <a:p>
            <a:pPr fontAlgn="auto">
              <a:spcAft>
                <a:spcPts val="0"/>
              </a:spcAft>
              <a:defRPr/>
            </a:pPr>
            <a:r>
              <a:rPr lang="en-US" sz="4000" dirty="0">
                <a:solidFill>
                  <a:schemeClr val="accent1">
                    <a:satMod val="150000"/>
                  </a:schemeClr>
                </a:solidFill>
              </a:rPr>
              <a:t>NEUROLEPTIC MALIGNANT SYNDROME</a:t>
            </a:r>
          </a:p>
        </p:txBody>
      </p:sp>
      <p:sp>
        <p:nvSpPr>
          <p:cNvPr id="120835" name="Rectangle 3"/>
          <p:cNvSpPr>
            <a:spLocks noGrp="1" noChangeArrowheads="1"/>
          </p:cNvSpPr>
          <p:nvPr>
            <p:ph type="body" idx="1"/>
          </p:nvPr>
        </p:nvSpPr>
        <p:spPr>
          <a:xfrm>
            <a:off x="457200" y="1698625"/>
            <a:ext cx="8229600" cy="4625975"/>
          </a:xfrm>
        </p:spPr>
        <p:txBody>
          <a:bodyPr/>
          <a:lstStyle/>
          <a:p>
            <a:r>
              <a:rPr lang="en-US" b="1" dirty="0" smtClean="0"/>
              <a:t>Classic Symptoms</a:t>
            </a:r>
          </a:p>
          <a:p>
            <a:pPr lvl="1"/>
            <a:r>
              <a:rPr lang="en-US" b="1" dirty="0" smtClean="0"/>
              <a:t>Fever</a:t>
            </a:r>
          </a:p>
          <a:p>
            <a:pPr lvl="1"/>
            <a:r>
              <a:rPr lang="en-US" b="1" dirty="0" smtClean="0"/>
              <a:t>Altered Mental Status</a:t>
            </a:r>
          </a:p>
          <a:p>
            <a:pPr lvl="1"/>
            <a:r>
              <a:rPr lang="en-US" b="1" dirty="0" smtClean="0"/>
              <a:t>Muscle Rigidity</a:t>
            </a:r>
          </a:p>
          <a:p>
            <a:pPr lvl="1"/>
            <a:r>
              <a:rPr lang="en-US" b="1" dirty="0" smtClean="0"/>
              <a:t>Autonomic Dysfunction</a:t>
            </a:r>
          </a:p>
          <a:p>
            <a:r>
              <a:rPr lang="en-US" b="1" dirty="0" smtClean="0"/>
              <a:t>Heterogeneous syndrome</a:t>
            </a:r>
          </a:p>
          <a:p>
            <a:r>
              <a:rPr lang="en-US" b="1" dirty="0" smtClean="0"/>
              <a:t>Average onset 4-14 days after initiation of therapy</a:t>
            </a:r>
          </a:p>
          <a:p>
            <a:pPr lvl="1"/>
            <a:r>
              <a:rPr lang="en-US" b="1" dirty="0" smtClean="0"/>
              <a:t>May occur at any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wipe(down)">
                                      <p:cBhvr>
                                        <p:cTn id="7" dur="500"/>
                                        <p:tgtEl>
                                          <p:spTgt spid="12083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0835">
                                            <p:txEl>
                                              <p:pRg st="1" end="1"/>
                                            </p:txEl>
                                          </p:spTgt>
                                        </p:tgtEl>
                                        <p:attrNameLst>
                                          <p:attrName>style.visibility</p:attrName>
                                        </p:attrNameLst>
                                      </p:cBhvr>
                                      <p:to>
                                        <p:strVal val="visible"/>
                                      </p:to>
                                    </p:set>
                                    <p:animEffect transition="in" filter="wipe(down)">
                                      <p:cBhvr>
                                        <p:cTn id="10" dur="500"/>
                                        <p:tgtEl>
                                          <p:spTgt spid="120835">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20835">
                                            <p:txEl>
                                              <p:pRg st="2" end="2"/>
                                            </p:txEl>
                                          </p:spTgt>
                                        </p:tgtEl>
                                        <p:attrNameLst>
                                          <p:attrName>style.visibility</p:attrName>
                                        </p:attrNameLst>
                                      </p:cBhvr>
                                      <p:to>
                                        <p:strVal val="visible"/>
                                      </p:to>
                                    </p:set>
                                    <p:animEffect transition="in" filter="wipe(down)">
                                      <p:cBhvr>
                                        <p:cTn id="13" dur="500"/>
                                        <p:tgtEl>
                                          <p:spTgt spid="120835">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20835">
                                            <p:txEl>
                                              <p:pRg st="3" end="3"/>
                                            </p:txEl>
                                          </p:spTgt>
                                        </p:tgtEl>
                                        <p:attrNameLst>
                                          <p:attrName>style.visibility</p:attrName>
                                        </p:attrNameLst>
                                      </p:cBhvr>
                                      <p:to>
                                        <p:strVal val="visible"/>
                                      </p:to>
                                    </p:set>
                                    <p:animEffect transition="in" filter="wipe(down)">
                                      <p:cBhvr>
                                        <p:cTn id="16" dur="500"/>
                                        <p:tgtEl>
                                          <p:spTgt spid="120835">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20835">
                                            <p:txEl>
                                              <p:pRg st="4" end="4"/>
                                            </p:txEl>
                                          </p:spTgt>
                                        </p:tgtEl>
                                        <p:attrNameLst>
                                          <p:attrName>style.visibility</p:attrName>
                                        </p:attrNameLst>
                                      </p:cBhvr>
                                      <p:to>
                                        <p:strVal val="visible"/>
                                      </p:to>
                                    </p:set>
                                    <p:animEffect transition="in" filter="wipe(down)">
                                      <p:cBhvr>
                                        <p:cTn id="19" dur="500"/>
                                        <p:tgtEl>
                                          <p:spTgt spid="12083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20835">
                                            <p:txEl>
                                              <p:pRg st="5" end="5"/>
                                            </p:txEl>
                                          </p:spTgt>
                                        </p:tgtEl>
                                        <p:attrNameLst>
                                          <p:attrName>style.visibility</p:attrName>
                                        </p:attrNameLst>
                                      </p:cBhvr>
                                      <p:to>
                                        <p:strVal val="visible"/>
                                      </p:to>
                                    </p:set>
                                    <p:animEffect transition="in" filter="wipe(down)">
                                      <p:cBhvr>
                                        <p:cTn id="24" dur="500"/>
                                        <p:tgtEl>
                                          <p:spTgt spid="12083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20835">
                                            <p:txEl>
                                              <p:pRg st="6" end="6"/>
                                            </p:txEl>
                                          </p:spTgt>
                                        </p:tgtEl>
                                        <p:attrNameLst>
                                          <p:attrName>style.visibility</p:attrName>
                                        </p:attrNameLst>
                                      </p:cBhvr>
                                      <p:to>
                                        <p:strVal val="visible"/>
                                      </p:to>
                                    </p:set>
                                    <p:animEffect transition="in" filter="wipe(down)">
                                      <p:cBhvr>
                                        <p:cTn id="29" dur="500"/>
                                        <p:tgtEl>
                                          <p:spTgt spid="120835">
                                            <p:txEl>
                                              <p:pRg st="6" end="6"/>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20835">
                                            <p:txEl>
                                              <p:pRg st="7" end="7"/>
                                            </p:txEl>
                                          </p:spTgt>
                                        </p:tgtEl>
                                        <p:attrNameLst>
                                          <p:attrName>style.visibility</p:attrName>
                                        </p:attrNameLst>
                                      </p:cBhvr>
                                      <p:to>
                                        <p:strVal val="visible"/>
                                      </p:to>
                                    </p:set>
                                    <p:animEffect transition="in" filter="wipe(down)">
                                      <p:cBhvr>
                                        <p:cTn id="32" dur="500"/>
                                        <p:tgtEl>
                                          <p:spTgt spid="1208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fontAlgn="auto">
              <a:spcAft>
                <a:spcPts val="0"/>
              </a:spcAft>
              <a:defRPr/>
            </a:pPr>
            <a:r>
              <a:rPr lang="en-US" sz="2800">
                <a:solidFill>
                  <a:schemeClr val="accent1">
                    <a:satMod val="150000"/>
                  </a:schemeClr>
                </a:solidFill>
              </a:rPr>
              <a:t>NEUROLEPTIC MALIGNANT SYNDROME</a:t>
            </a:r>
            <a:br>
              <a:rPr lang="en-US" sz="2800">
                <a:solidFill>
                  <a:schemeClr val="accent1">
                    <a:satMod val="150000"/>
                  </a:schemeClr>
                </a:solidFill>
              </a:rPr>
            </a:br>
            <a:r>
              <a:rPr lang="en-US" sz="2800">
                <a:solidFill>
                  <a:schemeClr val="accent1">
                    <a:satMod val="150000"/>
                  </a:schemeClr>
                </a:solidFill>
              </a:rPr>
              <a:t>HISTORY</a:t>
            </a:r>
          </a:p>
        </p:txBody>
      </p:sp>
      <p:sp>
        <p:nvSpPr>
          <p:cNvPr id="123907" name="Rectangle 3"/>
          <p:cNvSpPr>
            <a:spLocks noGrp="1" noChangeArrowheads="1"/>
          </p:cNvSpPr>
          <p:nvPr>
            <p:ph type="body" idx="1"/>
          </p:nvPr>
        </p:nvSpPr>
        <p:spPr>
          <a:xfrm>
            <a:off x="457200" y="1676400"/>
            <a:ext cx="8229600" cy="4625975"/>
          </a:xfrm>
        </p:spPr>
        <p:txBody>
          <a:bodyPr/>
          <a:lstStyle/>
          <a:p>
            <a:pPr>
              <a:lnSpc>
                <a:spcPct val="90000"/>
              </a:lnSpc>
            </a:pPr>
            <a:r>
              <a:rPr lang="en-US" sz="3600" b="1" dirty="0" smtClean="0"/>
              <a:t>Recent treatment with </a:t>
            </a:r>
            <a:r>
              <a:rPr lang="en-US" sz="3600" b="1" dirty="0" err="1" smtClean="0"/>
              <a:t>neuroleptics</a:t>
            </a:r>
            <a:r>
              <a:rPr lang="en-US" sz="3600" b="1" dirty="0" smtClean="0"/>
              <a:t> </a:t>
            </a:r>
          </a:p>
          <a:p>
            <a:pPr lvl="1">
              <a:lnSpc>
                <a:spcPct val="90000"/>
              </a:lnSpc>
            </a:pPr>
            <a:r>
              <a:rPr lang="en-US" sz="3200" b="1" dirty="0" smtClean="0"/>
              <a:t>Within past 1-4 weeks</a:t>
            </a:r>
          </a:p>
          <a:p>
            <a:pPr lvl="1">
              <a:lnSpc>
                <a:spcPct val="90000"/>
              </a:lnSpc>
            </a:pPr>
            <a:r>
              <a:rPr lang="en-US" sz="3200" b="1" dirty="0" smtClean="0"/>
              <a:t>Chronic use, increased dose, newly instituted</a:t>
            </a:r>
          </a:p>
          <a:p>
            <a:pPr>
              <a:lnSpc>
                <a:spcPct val="90000"/>
              </a:lnSpc>
            </a:pPr>
            <a:endParaRPr lang="en-US" sz="3600" b="1" dirty="0" smtClean="0"/>
          </a:p>
          <a:p>
            <a:pPr>
              <a:lnSpc>
                <a:spcPct val="90000"/>
              </a:lnSpc>
            </a:pPr>
            <a:r>
              <a:rPr lang="en-US" sz="3600" b="1" dirty="0" smtClean="0"/>
              <a:t>Fever </a:t>
            </a:r>
          </a:p>
          <a:p>
            <a:pPr lvl="1">
              <a:lnSpc>
                <a:spcPct val="90000"/>
              </a:lnSpc>
            </a:pPr>
            <a:r>
              <a:rPr lang="en-US" sz="3200" b="1" dirty="0" smtClean="0"/>
              <a:t>Above 38 C</a:t>
            </a:r>
          </a:p>
          <a:p>
            <a:pPr>
              <a:lnSpc>
                <a:spcPct val="90000"/>
              </a:lnSpc>
            </a:pPr>
            <a:endParaRPr lang="en-US" sz="3600" b="1" dirty="0" smtClean="0"/>
          </a:p>
          <a:p>
            <a:pPr>
              <a:lnSpc>
                <a:spcPct val="90000"/>
              </a:lnSpc>
            </a:pPr>
            <a:r>
              <a:rPr lang="en-US" sz="3600" b="1" dirty="0" smtClean="0"/>
              <a:t>Muscle Rigidity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pPr fontAlgn="auto">
              <a:spcAft>
                <a:spcPts val="0"/>
              </a:spcAft>
              <a:defRPr/>
            </a:pPr>
            <a:r>
              <a:rPr lang="en-US" sz="3200">
                <a:solidFill>
                  <a:schemeClr val="accent1">
                    <a:satMod val="150000"/>
                  </a:schemeClr>
                </a:solidFill>
              </a:rPr>
              <a:t>NEUROLEPTIC MALIGNANT SYNDROME</a:t>
            </a:r>
            <a:br>
              <a:rPr lang="en-US" sz="3200">
                <a:solidFill>
                  <a:schemeClr val="accent1">
                    <a:satMod val="150000"/>
                  </a:schemeClr>
                </a:solidFill>
              </a:rPr>
            </a:br>
            <a:r>
              <a:rPr lang="en-US" sz="3200">
                <a:solidFill>
                  <a:schemeClr val="accent1">
                    <a:satMod val="150000"/>
                  </a:schemeClr>
                </a:solidFill>
              </a:rPr>
              <a:t>PHYSICAL EXAMINATION</a:t>
            </a:r>
            <a:r>
              <a:rPr lang="en-US" sz="4400">
                <a:solidFill>
                  <a:schemeClr val="accent1">
                    <a:satMod val="150000"/>
                  </a:schemeClr>
                </a:solidFill>
              </a:rPr>
              <a:t> </a:t>
            </a:r>
          </a:p>
        </p:txBody>
      </p:sp>
      <p:sp>
        <p:nvSpPr>
          <p:cNvPr id="125955" name="Rectangle 3"/>
          <p:cNvSpPr>
            <a:spLocks noGrp="1" noChangeArrowheads="1"/>
          </p:cNvSpPr>
          <p:nvPr>
            <p:ph type="body" idx="1"/>
          </p:nvPr>
        </p:nvSpPr>
        <p:spPr/>
        <p:txBody>
          <a:bodyPr/>
          <a:lstStyle/>
          <a:p>
            <a:r>
              <a:rPr lang="en-US" sz="4000" b="1" smtClean="0"/>
              <a:t>Altered Mental Status</a:t>
            </a:r>
          </a:p>
          <a:p>
            <a:r>
              <a:rPr lang="en-US" sz="4000" b="1" smtClean="0"/>
              <a:t>Hyperthermia</a:t>
            </a:r>
          </a:p>
          <a:p>
            <a:r>
              <a:rPr lang="en-US" sz="4000" b="1" smtClean="0"/>
              <a:t>Autonomic Instability</a:t>
            </a:r>
          </a:p>
          <a:p>
            <a:pPr lvl="1"/>
            <a:r>
              <a:rPr lang="en-US" sz="3600" b="1" smtClean="0"/>
              <a:t>Tachycardia, hypertension, hypotension</a:t>
            </a:r>
          </a:p>
          <a:p>
            <a:r>
              <a:rPr lang="en-US" sz="4000" b="1" smtClean="0"/>
              <a:t>Generalized Muscle Rigidity</a:t>
            </a:r>
          </a:p>
          <a:p>
            <a:r>
              <a:rPr lang="en-US" sz="4000" b="1" smtClean="0"/>
              <a:t>Tremor</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fontAlgn="auto">
              <a:spcAft>
                <a:spcPts val="0"/>
              </a:spcAft>
              <a:defRPr/>
            </a:pPr>
            <a:r>
              <a:rPr lang="en-US" sz="2800">
                <a:solidFill>
                  <a:schemeClr val="accent1">
                    <a:satMod val="150000"/>
                  </a:schemeClr>
                </a:solidFill>
              </a:rPr>
              <a:t>NEUROLEPTIC MALIGNANT SYNDROME</a:t>
            </a:r>
            <a:r>
              <a:rPr lang="en-US">
                <a:solidFill>
                  <a:schemeClr val="accent1">
                    <a:satMod val="150000"/>
                  </a:schemeClr>
                </a:solidFill>
              </a:rPr>
              <a:t> </a:t>
            </a:r>
            <a:br>
              <a:rPr lang="en-US">
                <a:solidFill>
                  <a:schemeClr val="accent1">
                    <a:satMod val="150000"/>
                  </a:schemeClr>
                </a:solidFill>
              </a:rPr>
            </a:br>
            <a:r>
              <a:rPr lang="en-US" sz="2800">
                <a:solidFill>
                  <a:schemeClr val="accent1">
                    <a:satMod val="150000"/>
                  </a:schemeClr>
                </a:solidFill>
              </a:rPr>
              <a:t>TREATMENT</a:t>
            </a:r>
          </a:p>
        </p:txBody>
      </p:sp>
      <p:sp>
        <p:nvSpPr>
          <p:cNvPr id="129027" name="Rectangle 3"/>
          <p:cNvSpPr>
            <a:spLocks noGrp="1" noChangeArrowheads="1"/>
          </p:cNvSpPr>
          <p:nvPr>
            <p:ph type="body" idx="1"/>
          </p:nvPr>
        </p:nvSpPr>
        <p:spPr>
          <a:xfrm>
            <a:off x="457200" y="1774825"/>
            <a:ext cx="8305800" cy="4778375"/>
          </a:xfrm>
        </p:spPr>
        <p:txBody>
          <a:bodyPr/>
          <a:lstStyle/>
          <a:p>
            <a:pPr>
              <a:lnSpc>
                <a:spcPct val="90000"/>
              </a:lnSpc>
            </a:pPr>
            <a:r>
              <a:rPr lang="en-US" sz="4000" b="1" dirty="0" smtClean="0"/>
              <a:t>ABC’S</a:t>
            </a:r>
          </a:p>
          <a:p>
            <a:pPr>
              <a:lnSpc>
                <a:spcPct val="90000"/>
              </a:lnSpc>
            </a:pPr>
            <a:r>
              <a:rPr lang="en-US" sz="4000" b="1" dirty="0" smtClean="0"/>
              <a:t>Stop all </a:t>
            </a:r>
            <a:r>
              <a:rPr lang="en-US" sz="4000" b="1" dirty="0" err="1" smtClean="0"/>
              <a:t>neuroleptics</a:t>
            </a:r>
            <a:endParaRPr lang="en-US" sz="4000" b="1" dirty="0" smtClean="0"/>
          </a:p>
          <a:p>
            <a:pPr>
              <a:lnSpc>
                <a:spcPct val="90000"/>
              </a:lnSpc>
            </a:pPr>
            <a:r>
              <a:rPr lang="en-US" sz="4000" b="1" dirty="0" smtClean="0"/>
              <a:t>IV fluid rehydration</a:t>
            </a:r>
          </a:p>
          <a:p>
            <a:pPr>
              <a:lnSpc>
                <a:spcPct val="90000"/>
              </a:lnSpc>
            </a:pPr>
            <a:r>
              <a:rPr lang="en-US" sz="4000" b="1" dirty="0" smtClean="0"/>
              <a:t>Reduce Temperature</a:t>
            </a:r>
          </a:p>
          <a:p>
            <a:pPr lvl="1">
              <a:lnSpc>
                <a:spcPct val="90000"/>
              </a:lnSpc>
            </a:pPr>
            <a:r>
              <a:rPr lang="en-US" sz="3600" b="1" dirty="0" smtClean="0"/>
              <a:t>Cooled IV fluids</a:t>
            </a:r>
          </a:p>
          <a:p>
            <a:pPr lvl="1">
              <a:lnSpc>
                <a:spcPct val="90000"/>
              </a:lnSpc>
            </a:pPr>
            <a:r>
              <a:rPr lang="en-US" sz="3600" b="1" dirty="0" smtClean="0"/>
              <a:t>Cooling blankets</a:t>
            </a:r>
          </a:p>
          <a:p>
            <a:pPr lvl="1">
              <a:lnSpc>
                <a:spcPct val="90000"/>
              </a:lnSpc>
            </a:pPr>
            <a:r>
              <a:rPr lang="en-US" sz="3600" b="1" dirty="0" smtClean="0"/>
              <a:t>Ice packs</a:t>
            </a:r>
          </a:p>
          <a:p>
            <a:pPr>
              <a:lnSpc>
                <a:spcPct val="90000"/>
              </a:lnSpc>
            </a:pPr>
            <a:r>
              <a:rPr lang="en-US" sz="4000" b="1" dirty="0" smtClean="0"/>
              <a:t>Pharmacotherapy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wipe(down)">
                                      <p:cBhvr>
                                        <p:cTn id="7" dur="500"/>
                                        <p:tgtEl>
                                          <p:spTgt spid="129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9027">
                                            <p:txEl>
                                              <p:pRg st="1" end="1"/>
                                            </p:txEl>
                                          </p:spTgt>
                                        </p:tgtEl>
                                        <p:attrNameLst>
                                          <p:attrName>style.visibility</p:attrName>
                                        </p:attrNameLst>
                                      </p:cBhvr>
                                      <p:to>
                                        <p:strVal val="visible"/>
                                      </p:to>
                                    </p:set>
                                    <p:animEffect transition="in" filter="wipe(down)">
                                      <p:cBhvr>
                                        <p:cTn id="12" dur="500"/>
                                        <p:tgtEl>
                                          <p:spTgt spid="1290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9027">
                                            <p:txEl>
                                              <p:pRg st="2" end="2"/>
                                            </p:txEl>
                                          </p:spTgt>
                                        </p:tgtEl>
                                        <p:attrNameLst>
                                          <p:attrName>style.visibility</p:attrName>
                                        </p:attrNameLst>
                                      </p:cBhvr>
                                      <p:to>
                                        <p:strVal val="visible"/>
                                      </p:to>
                                    </p:set>
                                    <p:animEffect transition="in" filter="wipe(down)">
                                      <p:cBhvr>
                                        <p:cTn id="17" dur="500"/>
                                        <p:tgtEl>
                                          <p:spTgt spid="1290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9027">
                                            <p:txEl>
                                              <p:pRg st="3" end="3"/>
                                            </p:txEl>
                                          </p:spTgt>
                                        </p:tgtEl>
                                        <p:attrNameLst>
                                          <p:attrName>style.visibility</p:attrName>
                                        </p:attrNameLst>
                                      </p:cBhvr>
                                      <p:to>
                                        <p:strVal val="visible"/>
                                      </p:to>
                                    </p:set>
                                    <p:animEffect transition="in" filter="wipe(down)">
                                      <p:cBhvr>
                                        <p:cTn id="22" dur="500"/>
                                        <p:tgtEl>
                                          <p:spTgt spid="129027">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9027">
                                            <p:txEl>
                                              <p:pRg st="4" end="4"/>
                                            </p:txEl>
                                          </p:spTgt>
                                        </p:tgtEl>
                                        <p:attrNameLst>
                                          <p:attrName>style.visibility</p:attrName>
                                        </p:attrNameLst>
                                      </p:cBhvr>
                                      <p:to>
                                        <p:strVal val="visible"/>
                                      </p:to>
                                    </p:set>
                                    <p:animEffect transition="in" filter="wipe(down)">
                                      <p:cBhvr>
                                        <p:cTn id="25" dur="500"/>
                                        <p:tgtEl>
                                          <p:spTgt spid="129027">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29027">
                                            <p:txEl>
                                              <p:pRg st="5" end="5"/>
                                            </p:txEl>
                                          </p:spTgt>
                                        </p:tgtEl>
                                        <p:attrNameLst>
                                          <p:attrName>style.visibility</p:attrName>
                                        </p:attrNameLst>
                                      </p:cBhvr>
                                      <p:to>
                                        <p:strVal val="visible"/>
                                      </p:to>
                                    </p:set>
                                    <p:animEffect transition="in" filter="wipe(down)">
                                      <p:cBhvr>
                                        <p:cTn id="28" dur="500"/>
                                        <p:tgtEl>
                                          <p:spTgt spid="129027">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29027">
                                            <p:txEl>
                                              <p:pRg st="6" end="6"/>
                                            </p:txEl>
                                          </p:spTgt>
                                        </p:tgtEl>
                                        <p:attrNameLst>
                                          <p:attrName>style.visibility</p:attrName>
                                        </p:attrNameLst>
                                      </p:cBhvr>
                                      <p:to>
                                        <p:strVal val="visible"/>
                                      </p:to>
                                    </p:set>
                                    <p:animEffect transition="in" filter="wipe(down)">
                                      <p:cBhvr>
                                        <p:cTn id="31" dur="500"/>
                                        <p:tgtEl>
                                          <p:spTgt spid="129027">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29027">
                                            <p:txEl>
                                              <p:pRg st="7" end="7"/>
                                            </p:txEl>
                                          </p:spTgt>
                                        </p:tgtEl>
                                        <p:attrNameLst>
                                          <p:attrName>style.visibility</p:attrName>
                                        </p:attrNameLst>
                                      </p:cBhvr>
                                      <p:to>
                                        <p:strVal val="visible"/>
                                      </p:to>
                                    </p:set>
                                    <p:animEffect transition="in" filter="wipe(down)">
                                      <p:cBhvr>
                                        <p:cTn id="36" dur="500"/>
                                        <p:tgtEl>
                                          <p:spTgt spid="1290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Autofit/>
          </a:bodyPr>
          <a:lstStyle/>
          <a:p>
            <a:pPr fontAlgn="auto">
              <a:spcAft>
                <a:spcPts val="0"/>
              </a:spcAft>
              <a:defRPr/>
            </a:pPr>
            <a:r>
              <a:rPr lang="en-US" sz="3200" dirty="0">
                <a:solidFill>
                  <a:schemeClr val="accent1">
                    <a:satMod val="150000"/>
                  </a:schemeClr>
                </a:solidFill>
              </a:rPr>
              <a:t>NEUROLEPTIC MALIGNANT SYNDROME</a:t>
            </a:r>
            <a:r>
              <a:rPr lang="en-US" sz="4800" dirty="0">
                <a:solidFill>
                  <a:schemeClr val="accent1">
                    <a:satMod val="150000"/>
                  </a:schemeClr>
                </a:solidFill>
              </a:rPr>
              <a:t> </a:t>
            </a:r>
            <a:br>
              <a:rPr lang="en-US" sz="4800" dirty="0">
                <a:solidFill>
                  <a:schemeClr val="accent1">
                    <a:satMod val="150000"/>
                  </a:schemeClr>
                </a:solidFill>
              </a:rPr>
            </a:br>
            <a:r>
              <a:rPr lang="en-US" sz="3200" dirty="0">
                <a:solidFill>
                  <a:schemeClr val="accent1">
                    <a:satMod val="150000"/>
                  </a:schemeClr>
                </a:solidFill>
              </a:rPr>
              <a:t>PHARMACOTHERAPY</a:t>
            </a:r>
          </a:p>
        </p:txBody>
      </p:sp>
      <p:sp>
        <p:nvSpPr>
          <p:cNvPr id="130051" name="Rectangle 3"/>
          <p:cNvSpPr>
            <a:spLocks noGrp="1" noChangeArrowheads="1"/>
          </p:cNvSpPr>
          <p:nvPr>
            <p:ph type="body" idx="1"/>
          </p:nvPr>
        </p:nvSpPr>
        <p:spPr>
          <a:xfrm>
            <a:off x="228600" y="1600200"/>
            <a:ext cx="8686800" cy="4800600"/>
          </a:xfrm>
        </p:spPr>
        <p:txBody>
          <a:bodyPr/>
          <a:lstStyle/>
          <a:p>
            <a:pPr>
              <a:lnSpc>
                <a:spcPct val="90000"/>
              </a:lnSpc>
            </a:pPr>
            <a:r>
              <a:rPr lang="en-US" sz="3600" b="1" dirty="0" smtClean="0"/>
              <a:t>Benzodiazepines</a:t>
            </a:r>
          </a:p>
          <a:p>
            <a:pPr>
              <a:lnSpc>
                <a:spcPct val="90000"/>
              </a:lnSpc>
            </a:pPr>
            <a:r>
              <a:rPr lang="en-US" sz="3600" b="1" dirty="0" smtClean="0"/>
              <a:t>Dopamine Agonists</a:t>
            </a:r>
          </a:p>
          <a:p>
            <a:pPr lvl="1">
              <a:lnSpc>
                <a:spcPct val="90000"/>
              </a:lnSpc>
            </a:pPr>
            <a:r>
              <a:rPr lang="en-US" sz="3200" b="1" dirty="0" err="1" smtClean="0"/>
              <a:t>Bromocriptine</a:t>
            </a:r>
            <a:endParaRPr lang="en-US" sz="3200" b="1" dirty="0" smtClean="0"/>
          </a:p>
          <a:p>
            <a:pPr lvl="1">
              <a:lnSpc>
                <a:spcPct val="90000"/>
              </a:lnSpc>
            </a:pPr>
            <a:r>
              <a:rPr lang="en-US" sz="3200" b="1" dirty="0" err="1" smtClean="0"/>
              <a:t>Levodopa</a:t>
            </a:r>
            <a:r>
              <a:rPr lang="en-US" sz="3200" b="1" dirty="0" smtClean="0"/>
              <a:t>/</a:t>
            </a:r>
            <a:r>
              <a:rPr lang="en-US" sz="3200" b="1" dirty="0" err="1" smtClean="0"/>
              <a:t>Carbidopa</a:t>
            </a:r>
            <a:endParaRPr lang="en-US" sz="3200" b="1" dirty="0" smtClean="0"/>
          </a:p>
          <a:p>
            <a:pPr lvl="1">
              <a:lnSpc>
                <a:spcPct val="90000"/>
              </a:lnSpc>
            </a:pPr>
            <a:r>
              <a:rPr lang="en-US" sz="3200" b="1" dirty="0" smtClean="0"/>
              <a:t>Reverse dopamine blockade </a:t>
            </a:r>
          </a:p>
          <a:p>
            <a:pPr>
              <a:lnSpc>
                <a:spcPct val="90000"/>
              </a:lnSpc>
            </a:pPr>
            <a:r>
              <a:rPr lang="en-US" sz="3600" b="1" dirty="0" smtClean="0"/>
              <a:t>Skeletal Muscle Relaxants</a:t>
            </a:r>
          </a:p>
          <a:p>
            <a:pPr lvl="1">
              <a:lnSpc>
                <a:spcPct val="90000"/>
              </a:lnSpc>
            </a:pPr>
            <a:r>
              <a:rPr lang="en-US" sz="3200" b="1" dirty="0" err="1" smtClean="0"/>
              <a:t>Dantrolene</a:t>
            </a:r>
            <a:endParaRPr lang="en-US" sz="3200" b="1" dirty="0" smtClean="0"/>
          </a:p>
          <a:p>
            <a:pPr lvl="2">
              <a:lnSpc>
                <a:spcPct val="90000"/>
              </a:lnSpc>
            </a:pPr>
            <a:r>
              <a:rPr lang="en-US" sz="2800" b="1" dirty="0" smtClean="0"/>
              <a:t>Inhibits calcium release from </a:t>
            </a:r>
            <a:r>
              <a:rPr lang="en-US" sz="2800" b="1" dirty="0" err="1" smtClean="0"/>
              <a:t>sarcoplasmic</a:t>
            </a:r>
            <a:r>
              <a:rPr lang="en-US" sz="2800" b="1" dirty="0" smtClean="0"/>
              <a:t> reticulum</a:t>
            </a:r>
          </a:p>
          <a:p>
            <a:pPr lvl="1">
              <a:lnSpc>
                <a:spcPct val="90000"/>
              </a:lnSpc>
            </a:pPr>
            <a:r>
              <a:rPr lang="en-US" sz="3200" b="1" dirty="0" smtClean="0"/>
              <a:t>Neuromuscular blockade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Effect transition="in" filter="wipe(down)">
                                      <p:cBhvr>
                                        <p:cTn id="7" dur="500"/>
                                        <p:tgtEl>
                                          <p:spTgt spid="130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0051">
                                            <p:txEl>
                                              <p:pRg st="1" end="1"/>
                                            </p:txEl>
                                          </p:spTgt>
                                        </p:tgtEl>
                                        <p:attrNameLst>
                                          <p:attrName>style.visibility</p:attrName>
                                        </p:attrNameLst>
                                      </p:cBhvr>
                                      <p:to>
                                        <p:strVal val="visible"/>
                                      </p:to>
                                    </p:set>
                                    <p:animEffect transition="in" filter="wipe(down)">
                                      <p:cBhvr>
                                        <p:cTn id="12" dur="500"/>
                                        <p:tgtEl>
                                          <p:spTgt spid="130051">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30051">
                                            <p:txEl>
                                              <p:pRg st="2" end="2"/>
                                            </p:txEl>
                                          </p:spTgt>
                                        </p:tgtEl>
                                        <p:attrNameLst>
                                          <p:attrName>style.visibility</p:attrName>
                                        </p:attrNameLst>
                                      </p:cBhvr>
                                      <p:to>
                                        <p:strVal val="visible"/>
                                      </p:to>
                                    </p:set>
                                    <p:animEffect transition="in" filter="wipe(down)">
                                      <p:cBhvr>
                                        <p:cTn id="15" dur="500"/>
                                        <p:tgtEl>
                                          <p:spTgt spid="130051">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30051">
                                            <p:txEl>
                                              <p:pRg st="3" end="3"/>
                                            </p:txEl>
                                          </p:spTgt>
                                        </p:tgtEl>
                                        <p:attrNameLst>
                                          <p:attrName>style.visibility</p:attrName>
                                        </p:attrNameLst>
                                      </p:cBhvr>
                                      <p:to>
                                        <p:strVal val="visible"/>
                                      </p:to>
                                    </p:set>
                                    <p:animEffect transition="in" filter="wipe(down)">
                                      <p:cBhvr>
                                        <p:cTn id="18" dur="500"/>
                                        <p:tgtEl>
                                          <p:spTgt spid="130051">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30051">
                                            <p:txEl>
                                              <p:pRg st="4" end="4"/>
                                            </p:txEl>
                                          </p:spTgt>
                                        </p:tgtEl>
                                        <p:attrNameLst>
                                          <p:attrName>style.visibility</p:attrName>
                                        </p:attrNameLst>
                                      </p:cBhvr>
                                      <p:to>
                                        <p:strVal val="visible"/>
                                      </p:to>
                                    </p:set>
                                    <p:animEffect transition="in" filter="wipe(down)">
                                      <p:cBhvr>
                                        <p:cTn id="21" dur="500"/>
                                        <p:tgtEl>
                                          <p:spTgt spid="130051">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30051">
                                            <p:txEl>
                                              <p:pRg st="5" end="5"/>
                                            </p:txEl>
                                          </p:spTgt>
                                        </p:tgtEl>
                                        <p:attrNameLst>
                                          <p:attrName>style.visibility</p:attrName>
                                        </p:attrNameLst>
                                      </p:cBhvr>
                                      <p:to>
                                        <p:strVal val="visible"/>
                                      </p:to>
                                    </p:set>
                                    <p:animEffect transition="in" filter="wipe(down)">
                                      <p:cBhvr>
                                        <p:cTn id="26" dur="500"/>
                                        <p:tgtEl>
                                          <p:spTgt spid="130051">
                                            <p:txEl>
                                              <p:pRg st="5" end="5"/>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30051">
                                            <p:txEl>
                                              <p:pRg st="6" end="6"/>
                                            </p:txEl>
                                          </p:spTgt>
                                        </p:tgtEl>
                                        <p:attrNameLst>
                                          <p:attrName>style.visibility</p:attrName>
                                        </p:attrNameLst>
                                      </p:cBhvr>
                                      <p:to>
                                        <p:strVal val="visible"/>
                                      </p:to>
                                    </p:set>
                                    <p:animEffect transition="in" filter="wipe(down)">
                                      <p:cBhvr>
                                        <p:cTn id="29" dur="500"/>
                                        <p:tgtEl>
                                          <p:spTgt spid="130051">
                                            <p:txEl>
                                              <p:pRg st="6" end="6"/>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30051">
                                            <p:txEl>
                                              <p:pRg st="7" end="7"/>
                                            </p:txEl>
                                          </p:spTgt>
                                        </p:tgtEl>
                                        <p:attrNameLst>
                                          <p:attrName>style.visibility</p:attrName>
                                        </p:attrNameLst>
                                      </p:cBhvr>
                                      <p:to>
                                        <p:strVal val="visible"/>
                                      </p:to>
                                    </p:set>
                                    <p:animEffect transition="in" filter="wipe(down)">
                                      <p:cBhvr>
                                        <p:cTn id="32" dur="500"/>
                                        <p:tgtEl>
                                          <p:spTgt spid="130051">
                                            <p:txEl>
                                              <p:pRg st="7" end="7"/>
                                            </p:tx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130051">
                                            <p:txEl>
                                              <p:pRg st="8" end="8"/>
                                            </p:txEl>
                                          </p:spTgt>
                                        </p:tgtEl>
                                        <p:attrNameLst>
                                          <p:attrName>style.visibility</p:attrName>
                                        </p:attrNameLst>
                                      </p:cBhvr>
                                      <p:to>
                                        <p:strVal val="visible"/>
                                      </p:to>
                                    </p:set>
                                    <p:animEffect transition="in" filter="wipe(down)">
                                      <p:cBhvr>
                                        <p:cTn id="35" dur="500"/>
                                        <p:tgtEl>
                                          <p:spTgt spid="130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fontAlgn="auto">
              <a:spcAft>
                <a:spcPts val="0"/>
              </a:spcAft>
              <a:defRPr/>
            </a:pPr>
            <a:r>
              <a:rPr lang="en-US" sz="3800" smtClean="0">
                <a:solidFill>
                  <a:schemeClr val="accent1">
                    <a:satMod val="150000"/>
                  </a:schemeClr>
                </a:solidFill>
              </a:rPr>
              <a:t>Now you know what do do with that patient found down</a:t>
            </a:r>
          </a:p>
        </p:txBody>
      </p:sp>
      <p:pic>
        <p:nvPicPr>
          <p:cNvPr id="238596" name="Picture 5" descr="pond640x480"/>
          <p:cNvPicPr>
            <a:picLocks noChangeAspect="1" noChangeArrowheads="1"/>
          </p:cNvPicPr>
          <p:nvPr/>
        </p:nvPicPr>
        <p:blipFill>
          <a:blip r:embed="rId2" cstate="print"/>
          <a:srcRect/>
          <a:stretch>
            <a:fillRect/>
          </a:stretch>
        </p:blipFill>
        <p:spPr bwMode="auto">
          <a:xfrm>
            <a:off x="152400" y="1524000"/>
            <a:ext cx="60960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55448"/>
            <a:ext cx="8229600" cy="1252728"/>
          </a:xfrm>
        </p:spPr>
        <p:txBody>
          <a:bodyPr/>
          <a:lstStyle/>
          <a:p>
            <a:pPr fontAlgn="auto">
              <a:spcAft>
                <a:spcPts val="0"/>
              </a:spcAft>
              <a:defRPr/>
            </a:pPr>
            <a:r>
              <a:rPr lang="en-US" sz="4800" smtClean="0">
                <a:solidFill>
                  <a:schemeClr val="accent1">
                    <a:satMod val="150000"/>
                  </a:schemeClr>
                </a:solidFill>
              </a:rPr>
              <a:t>So back to our patient. . .</a:t>
            </a:r>
          </a:p>
        </p:txBody>
      </p:sp>
      <p:sp>
        <p:nvSpPr>
          <p:cNvPr id="5" name="Rectangle 3"/>
          <p:cNvSpPr txBox="1">
            <a:spLocks noChangeArrowheads="1"/>
          </p:cNvSpPr>
          <p:nvPr/>
        </p:nvSpPr>
        <p:spPr bwMode="auto">
          <a:xfrm>
            <a:off x="228600" y="1600200"/>
            <a:ext cx="8686800" cy="48006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marL="438150" marR="0" lvl="0" indent="-319088" algn="l" defTabSz="914400" rtl="0" eaLnBrk="1" fontAlgn="base" latinLnBrk="0" hangingPunct="1">
              <a:lnSpc>
                <a:spcPct val="9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Agitated, pupils 8 mm, sweaty, HR 140’s, BP 230/130</a:t>
            </a:r>
          </a:p>
          <a:p>
            <a:pPr marL="730250" marR="0" lvl="1" indent="-273050" algn="l" defTabSz="914400" rtl="0" eaLnBrk="1" fontAlgn="base" latinLnBrk="0" hangingPunct="1">
              <a:lnSpc>
                <a:spcPct val="90000"/>
              </a:lnSpc>
              <a:spcBef>
                <a:spcPct val="20000"/>
              </a:spcBef>
              <a:spcAft>
                <a:spcPct val="0"/>
              </a:spcAft>
              <a:buClr>
                <a:schemeClr val="accent2"/>
              </a:buClr>
              <a:buSzPct val="90000"/>
              <a:buFont typeface="Wingdings" pitchFamily="2" charset="2"/>
              <a:buChar char=""/>
              <a:tabLst/>
              <a:defRPr/>
            </a:pPr>
            <a:r>
              <a:rPr kumimoji="0" lang="en-US" sz="2400" b="1" i="0" u="none" strike="noStrike" kern="1200" cap="none" spc="0" normalizeH="0" baseline="0" noProof="0" smtClean="0">
                <a:ln>
                  <a:noFill/>
                </a:ln>
                <a:solidFill>
                  <a:schemeClr val="tx1"/>
                </a:solidFill>
                <a:effectLst/>
                <a:uLnTx/>
                <a:uFillTx/>
                <a:latin typeface="+mn-lt"/>
                <a:ea typeface="+mn-ea"/>
                <a:cs typeface="+mn-cs"/>
              </a:rPr>
              <a:t>Sympathomimetic</a:t>
            </a:r>
          </a:p>
          <a:p>
            <a:pPr marL="438150" marR="0" lvl="0" indent="-319088" algn="l" defTabSz="914400" rtl="0" eaLnBrk="1" fontAlgn="base" latinLnBrk="0" hangingPunct="1">
              <a:lnSpc>
                <a:spcPct val="9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Unarousable, RR 4, pupils pinpoint</a:t>
            </a:r>
          </a:p>
          <a:p>
            <a:pPr marL="730250" marR="0" lvl="1" indent="-273050" algn="l" defTabSz="914400" rtl="0" eaLnBrk="1" fontAlgn="base" latinLnBrk="0" hangingPunct="1">
              <a:lnSpc>
                <a:spcPct val="90000"/>
              </a:lnSpc>
              <a:spcBef>
                <a:spcPct val="20000"/>
              </a:spcBef>
              <a:spcAft>
                <a:spcPct val="0"/>
              </a:spcAft>
              <a:buClr>
                <a:schemeClr val="accent2"/>
              </a:buClr>
              <a:buSzPct val="90000"/>
              <a:buFont typeface="Wingdings" pitchFamily="2" charset="2"/>
              <a:buChar char=""/>
              <a:tabLst/>
              <a:defRPr/>
            </a:pPr>
            <a:r>
              <a:rPr kumimoji="0" lang="en-US" sz="2400" b="1" i="0" u="none" strike="noStrike" kern="1200" cap="none" spc="0" normalizeH="0" baseline="0" noProof="0" smtClean="0">
                <a:ln>
                  <a:noFill/>
                </a:ln>
                <a:solidFill>
                  <a:schemeClr val="tx1"/>
                </a:solidFill>
                <a:effectLst/>
                <a:uLnTx/>
                <a:uFillTx/>
                <a:latin typeface="+mn-lt"/>
                <a:ea typeface="+mn-ea"/>
                <a:cs typeface="+mn-cs"/>
              </a:rPr>
              <a:t>Opiate</a:t>
            </a:r>
          </a:p>
          <a:p>
            <a:pPr marL="438150" marR="0" lvl="0" indent="-319088" algn="l" defTabSz="914400" rtl="0" eaLnBrk="1" fontAlgn="base" latinLnBrk="0" hangingPunct="1">
              <a:lnSpc>
                <a:spcPct val="9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Confused, pupils 8mm, flushed, dry skin, no bowel sounds, 1000 cc output with Foley</a:t>
            </a:r>
          </a:p>
          <a:p>
            <a:pPr marL="730250" marR="0" lvl="1" indent="-273050" algn="l" defTabSz="914400" rtl="0" eaLnBrk="1" fontAlgn="base" latinLnBrk="0" hangingPunct="1">
              <a:lnSpc>
                <a:spcPct val="90000"/>
              </a:lnSpc>
              <a:spcBef>
                <a:spcPct val="20000"/>
              </a:spcBef>
              <a:spcAft>
                <a:spcPct val="0"/>
              </a:spcAft>
              <a:buClr>
                <a:schemeClr val="accent2"/>
              </a:buClr>
              <a:buSzPct val="90000"/>
              <a:buFont typeface="Wingdings" pitchFamily="2" charset="2"/>
              <a:buChar char=""/>
              <a:tabLst/>
              <a:defRPr/>
            </a:pPr>
            <a:r>
              <a:rPr kumimoji="0" lang="en-US" sz="2400" b="1" i="0" u="none" strike="noStrike" kern="1200" cap="none" spc="0" normalizeH="0" baseline="0" noProof="0" smtClean="0">
                <a:ln>
                  <a:noFill/>
                </a:ln>
                <a:solidFill>
                  <a:schemeClr val="tx1"/>
                </a:solidFill>
                <a:effectLst/>
                <a:uLnTx/>
                <a:uFillTx/>
                <a:latin typeface="+mn-lt"/>
                <a:ea typeface="+mn-ea"/>
                <a:cs typeface="+mn-cs"/>
              </a:rPr>
              <a:t>Anticholinergic</a:t>
            </a:r>
          </a:p>
          <a:p>
            <a:pPr marL="438150" marR="0" lvl="0" indent="-319088" algn="l" defTabSz="914400" rtl="0" eaLnBrk="1" fontAlgn="base" latinLnBrk="0" hangingPunct="1">
              <a:lnSpc>
                <a:spcPct val="9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Vomiting, urinating uncontrollably, HR 40, Pox 80% from bronchorrhea, pupils 2 mm</a:t>
            </a:r>
          </a:p>
          <a:p>
            <a:pPr marL="730250" marR="0" lvl="1" indent="-273050" algn="l" defTabSz="914400" rtl="0" eaLnBrk="1" fontAlgn="base" latinLnBrk="0" hangingPunct="1">
              <a:lnSpc>
                <a:spcPct val="90000"/>
              </a:lnSpc>
              <a:spcBef>
                <a:spcPct val="20000"/>
              </a:spcBef>
              <a:spcAft>
                <a:spcPct val="0"/>
              </a:spcAft>
              <a:buClr>
                <a:schemeClr val="accent2"/>
              </a:buClr>
              <a:buSzPct val="90000"/>
              <a:buFont typeface="Wingdings" pitchFamily="2" charset="2"/>
              <a:buChar char=""/>
              <a:tabLst/>
              <a:defRPr/>
            </a:pPr>
            <a:r>
              <a:rPr kumimoji="0" lang="en-US" sz="2400" b="1" i="0" u="none" strike="noStrike" kern="1200" cap="none" spc="0" normalizeH="0" baseline="0" noProof="0" smtClean="0">
                <a:ln>
                  <a:noFill/>
                </a:ln>
                <a:solidFill>
                  <a:schemeClr val="tx1"/>
                </a:solidFill>
                <a:effectLst/>
                <a:uLnTx/>
                <a:uFillTx/>
                <a:latin typeface="+mn-lt"/>
                <a:ea typeface="+mn-ea"/>
                <a:cs typeface="+mn-cs"/>
              </a:rPr>
              <a:t>Cholinergic</a:t>
            </a:r>
          </a:p>
          <a:p>
            <a:pPr marL="438150" marR="0" lvl="0" indent="-319088" algn="l" defTabSz="914400" rtl="0" eaLnBrk="1" fontAlgn="base" latinLnBrk="0" hangingPunct="1">
              <a:lnSpc>
                <a:spcPct val="9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Lethargic, HR 67, BP 105/70, RR 12, pupils midpoint</a:t>
            </a:r>
          </a:p>
          <a:p>
            <a:pPr marL="730250" marR="0" lvl="1" indent="-273050" algn="l" defTabSz="914400" rtl="0" eaLnBrk="1" fontAlgn="base" latinLnBrk="0" hangingPunct="1">
              <a:lnSpc>
                <a:spcPct val="90000"/>
              </a:lnSpc>
              <a:spcBef>
                <a:spcPct val="20000"/>
              </a:spcBef>
              <a:spcAft>
                <a:spcPct val="0"/>
              </a:spcAft>
              <a:buClr>
                <a:schemeClr val="accent2"/>
              </a:buClr>
              <a:buSzPct val="90000"/>
              <a:buFont typeface="Wingdings" pitchFamily="2" charset="2"/>
              <a:buChar char=""/>
              <a:tabLst/>
              <a:defRPr/>
            </a:pPr>
            <a:r>
              <a:rPr kumimoji="0" lang="en-US" sz="2400" b="1" i="0" u="none" strike="noStrike" kern="1200" cap="none" spc="0" normalizeH="0" baseline="0" noProof="0" smtClean="0">
                <a:ln>
                  <a:noFill/>
                </a:ln>
                <a:solidFill>
                  <a:schemeClr val="tx1"/>
                </a:solidFill>
                <a:effectLst/>
                <a:uLnTx/>
                <a:uFillTx/>
                <a:latin typeface="+mn-lt"/>
                <a:ea typeface="+mn-ea"/>
                <a:cs typeface="+mn-cs"/>
              </a:rPr>
              <a:t>Sedative Hypnotic</a:t>
            </a:r>
            <a:endParaRPr kumimoji="0" lang="en-US" sz="24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ipe(down)">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down)">
                                      <p:cBhvr>
                                        <p:cTn id="15" dur="500"/>
                                        <p:tgtEl>
                                          <p:spTgt spid="5">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wipe(down)">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down)">
                                      <p:cBhvr>
                                        <p:cTn id="23" dur="500"/>
                                        <p:tgtEl>
                                          <p:spTgt spid="5">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wipe(down)">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wipe(down)">
                                      <p:cBhvr>
                                        <p:cTn id="31" dur="500"/>
                                        <p:tgtEl>
                                          <p:spTgt spid="5">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wipe(down)">
                                      <p:cBhvr>
                                        <p:cTn id="34" dur="500"/>
                                        <p:tgtEl>
                                          <p:spTgt spid="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wipe(down)">
                                      <p:cBhvr>
                                        <p:cTn id="39" dur="500"/>
                                        <p:tgtEl>
                                          <p:spTgt spid="5">
                                            <p:txEl>
                                              <p:pRg st="8" end="8"/>
                                            </p:txEl>
                                          </p:spTgt>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wipe(down)">
                                      <p:cBhvr>
                                        <p:cTn id="4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76200"/>
            <a:ext cx="8229600" cy="1252728"/>
          </a:xfrm>
        </p:spPr>
        <p:txBody>
          <a:bodyPr>
            <a:noAutofit/>
          </a:bodyPr>
          <a:lstStyle/>
          <a:p>
            <a:pPr fontAlgn="auto">
              <a:spcAft>
                <a:spcPts val="0"/>
              </a:spcAft>
              <a:defRPr/>
            </a:pPr>
            <a:r>
              <a:rPr lang="en-US" sz="4400" dirty="0" smtClean="0">
                <a:solidFill>
                  <a:schemeClr val="accent1">
                    <a:satMod val="150000"/>
                  </a:schemeClr>
                </a:solidFill>
              </a:rPr>
              <a:t>Conclusion: </a:t>
            </a:r>
            <a:br>
              <a:rPr lang="en-US" sz="4400" dirty="0" smtClean="0">
                <a:solidFill>
                  <a:schemeClr val="accent1">
                    <a:satMod val="150000"/>
                  </a:schemeClr>
                </a:solidFill>
              </a:rPr>
            </a:br>
            <a:r>
              <a:rPr lang="en-US" sz="4400" dirty="0" smtClean="0">
                <a:solidFill>
                  <a:schemeClr val="accent1">
                    <a:satMod val="150000"/>
                  </a:schemeClr>
                </a:solidFill>
              </a:rPr>
              <a:t>So back to our patient. . .</a:t>
            </a:r>
          </a:p>
        </p:txBody>
      </p:sp>
      <p:sp>
        <p:nvSpPr>
          <p:cNvPr id="5" name="Rectangle 3"/>
          <p:cNvSpPr txBox="1">
            <a:spLocks noChangeArrowheads="1"/>
          </p:cNvSpPr>
          <p:nvPr/>
        </p:nvSpPr>
        <p:spPr bwMode="auto">
          <a:xfrm>
            <a:off x="228600" y="1622425"/>
            <a:ext cx="8686800" cy="47021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How do I treat him</a:t>
            </a:r>
          </a:p>
          <a:p>
            <a:pPr marL="730250" marR="0" lvl="1" indent="-273050" algn="l" defTabSz="914400" rtl="0" eaLnBrk="1" fontAlgn="base" latinLnBrk="0" hangingPunct="1">
              <a:lnSpc>
                <a:spcPct val="100000"/>
              </a:lnSpc>
              <a:spcBef>
                <a:spcPct val="20000"/>
              </a:spcBef>
              <a:spcAft>
                <a:spcPct val="0"/>
              </a:spcAft>
              <a:buClr>
                <a:schemeClr val="accent2"/>
              </a:buClr>
              <a:buSzPct val="90000"/>
              <a:buFont typeface="Wingdings" pitchFamily="2"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Good supportive care, good physical examination </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How do I decontaminate him</a:t>
            </a:r>
          </a:p>
          <a:p>
            <a:pPr marL="730250" marR="0" lvl="1" indent="-273050" algn="l" defTabSz="914400" rtl="0" eaLnBrk="1" fontAlgn="base" latinLnBrk="0" hangingPunct="1">
              <a:lnSpc>
                <a:spcPct val="100000"/>
              </a:lnSpc>
              <a:spcBef>
                <a:spcPct val="20000"/>
              </a:spcBef>
              <a:spcAft>
                <a:spcPct val="0"/>
              </a:spcAft>
              <a:buClr>
                <a:schemeClr val="accent2"/>
              </a:buClr>
              <a:buSzPct val="90000"/>
              <a:buFont typeface="Wingdings" pitchFamily="2"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Charcoal as long as he is not an aspiration risk </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What do I order</a:t>
            </a:r>
          </a:p>
          <a:p>
            <a:pPr marL="730250" marR="0" lvl="1" indent="-273050" algn="l" defTabSz="914400" rtl="0" eaLnBrk="1" fontAlgn="base" latinLnBrk="0" hangingPunct="1">
              <a:lnSpc>
                <a:spcPct val="100000"/>
              </a:lnSpc>
              <a:spcBef>
                <a:spcPct val="20000"/>
              </a:spcBef>
              <a:spcAft>
                <a:spcPct val="0"/>
              </a:spcAft>
              <a:buClr>
                <a:schemeClr val="accent2"/>
              </a:buClr>
              <a:buSzPct val="90000"/>
              <a:buFont typeface="Wingdings" pitchFamily="2"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Chem, ASA, APAP, EKG at a minimum </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Do I give him an antidote</a:t>
            </a:r>
          </a:p>
          <a:p>
            <a:pPr marL="730250" marR="0" lvl="1" indent="-273050" algn="l" defTabSz="914400" rtl="0" eaLnBrk="1" fontAlgn="base" latinLnBrk="0" hangingPunct="1">
              <a:lnSpc>
                <a:spcPct val="100000"/>
              </a:lnSpc>
              <a:spcBef>
                <a:spcPct val="20000"/>
              </a:spcBef>
              <a:spcAft>
                <a:spcPct val="0"/>
              </a:spcAft>
              <a:buClr>
                <a:schemeClr val="accent2"/>
              </a:buClr>
              <a:buSzPct val="90000"/>
              <a:buFont typeface="Wingdings" pitchFamily="2"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Coma cocktail, others as indicated by labs</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2800" b="1" i="0" u="none" strike="noStrike" kern="1200" cap="none" spc="0" normalizeH="0" baseline="0" noProof="0" smtClean="0">
                <a:ln>
                  <a:noFill/>
                </a:ln>
                <a:solidFill>
                  <a:schemeClr val="tx1"/>
                </a:solidFill>
                <a:effectLst/>
                <a:uLnTx/>
                <a:uFillTx/>
                <a:latin typeface="+mn-lt"/>
                <a:ea typeface="+mn-ea"/>
                <a:cs typeface="+mn-cs"/>
              </a:rPr>
              <a:t>When can he go to psych?</a:t>
            </a:r>
          </a:p>
          <a:p>
            <a:pPr marL="730250" marR="0" lvl="1" indent="-273050" algn="l" defTabSz="914400" rtl="0" eaLnBrk="1" fontAlgn="base" latinLnBrk="0" hangingPunct="1">
              <a:lnSpc>
                <a:spcPct val="100000"/>
              </a:lnSpc>
              <a:spcBef>
                <a:spcPct val="20000"/>
              </a:spcBef>
              <a:spcAft>
                <a:spcPct val="0"/>
              </a:spcAft>
              <a:buClr>
                <a:schemeClr val="accent2"/>
              </a:buClr>
              <a:buSzPct val="90000"/>
              <a:buFont typeface="Wingdings" pitchFamily="2" charset="2"/>
              <a:buChar char=""/>
              <a:tabLst/>
              <a:defRPr/>
            </a:pPr>
            <a:r>
              <a:rPr kumimoji="0" lang="en-US" sz="2400" b="1" i="0" u="none" strike="noStrike" kern="1200" cap="none" spc="0" normalizeH="0" baseline="0" noProof="0" smtClean="0">
                <a:ln>
                  <a:noFill/>
                </a:ln>
                <a:solidFill>
                  <a:schemeClr val="tx1"/>
                </a:solidFill>
                <a:effectLst/>
                <a:uLnTx/>
                <a:uFillTx/>
                <a:latin typeface="+mn-lt"/>
                <a:ea typeface="+mn-ea"/>
                <a:cs typeface="+mn-cs"/>
              </a:rPr>
              <a:t>Observe for 6 hours and re-evaluate</a:t>
            </a:r>
            <a:endParaRPr kumimoji="0" lang="en-US" sz="24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ipe(down)">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down)">
                                      <p:cBhvr>
                                        <p:cTn id="15" dur="500"/>
                                        <p:tgtEl>
                                          <p:spTgt spid="5">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wipe(down)">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down)">
                                      <p:cBhvr>
                                        <p:cTn id="23" dur="500"/>
                                        <p:tgtEl>
                                          <p:spTgt spid="5">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wipe(down)">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wipe(down)">
                                      <p:cBhvr>
                                        <p:cTn id="31" dur="500"/>
                                        <p:tgtEl>
                                          <p:spTgt spid="5">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wipe(down)">
                                      <p:cBhvr>
                                        <p:cTn id="34" dur="500"/>
                                        <p:tgtEl>
                                          <p:spTgt spid="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wipe(down)">
                                      <p:cBhvr>
                                        <p:cTn id="39" dur="500"/>
                                        <p:tgtEl>
                                          <p:spTgt spid="5">
                                            <p:txEl>
                                              <p:pRg st="8" end="8"/>
                                            </p:txEl>
                                          </p:spTgt>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wipe(down)">
                                      <p:cBhvr>
                                        <p:cTn id="4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76200"/>
            <a:ext cx="8229600" cy="1252728"/>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smtClean="0">
                <a:ln>
                  <a:noFill/>
                </a:ln>
                <a:solidFill>
                  <a:schemeClr val="accent1">
                    <a:satMod val="150000"/>
                  </a:schemeClr>
                </a:solidFill>
                <a:effectLst/>
                <a:uLnTx/>
                <a:uFillTx/>
                <a:latin typeface="+mj-lt"/>
                <a:ea typeface="+mj-ea"/>
                <a:cs typeface="+mj-cs"/>
              </a:rPr>
              <a:t>Frequent Assessment</a:t>
            </a:r>
          </a:p>
        </p:txBody>
      </p:sp>
      <p:sp>
        <p:nvSpPr>
          <p:cNvPr id="5" name="Rectangle 3"/>
          <p:cNvSpPr txBox="1">
            <a:spLocks noChangeArrowheads="1"/>
          </p:cNvSpPr>
          <p:nvPr/>
        </p:nvSpPr>
        <p:spPr bwMode="auto">
          <a:xfrm>
            <a:off x="457200" y="1600200"/>
            <a:ext cx="8305800" cy="48768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Beware of the “Stable” patient</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Consider possible </a:t>
            </a:r>
            <a:r>
              <a:rPr kumimoji="0" lang="en-US" sz="4000" b="1" i="0" u="none" strike="noStrike" kern="1200" cap="none" spc="0" normalizeH="0" baseline="0" noProof="0" dirty="0" err="1" smtClean="0">
                <a:ln>
                  <a:noFill/>
                </a:ln>
                <a:solidFill>
                  <a:schemeClr val="tx1"/>
                </a:solidFill>
                <a:effectLst/>
                <a:uLnTx/>
                <a:uFillTx/>
                <a:latin typeface="+mn-lt"/>
                <a:ea typeface="+mn-ea"/>
                <a:cs typeface="+mn-cs"/>
              </a:rPr>
              <a:t>polysubstance</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 exposures</a:t>
            </a: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Char char=""/>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Be prepared for deterioration</a:t>
            </a:r>
          </a:p>
          <a:p>
            <a:pPr marL="730250" marR="0" lvl="1" indent="-273050" algn="l" defTabSz="914400" rtl="0" eaLnBrk="1" fontAlgn="base" latinLnBrk="0" hangingPunct="1">
              <a:lnSpc>
                <a:spcPct val="100000"/>
              </a:lnSpc>
              <a:spcBef>
                <a:spcPct val="20000"/>
              </a:spcBef>
              <a:spcAft>
                <a:spcPct val="0"/>
              </a:spcAft>
              <a:buClr>
                <a:schemeClr val="accent2"/>
              </a:buClr>
              <a:buSzPct val="90000"/>
              <a:buFont typeface="Wingdings" pitchFamily="2" charset="2"/>
              <a:buChar char=""/>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IV access</a:t>
            </a:r>
          </a:p>
          <a:p>
            <a:pPr marL="730250" marR="0" lvl="1" indent="-273050" algn="l" defTabSz="914400" rtl="0" eaLnBrk="1" fontAlgn="base" latinLnBrk="0" hangingPunct="1">
              <a:lnSpc>
                <a:spcPct val="100000"/>
              </a:lnSpc>
              <a:spcBef>
                <a:spcPct val="20000"/>
              </a:spcBef>
              <a:spcAft>
                <a:spcPct val="0"/>
              </a:spcAft>
              <a:buClr>
                <a:schemeClr val="accent2"/>
              </a:buClr>
              <a:buSzPct val="90000"/>
              <a:buFont typeface="Wingdings" pitchFamily="2" charset="2"/>
              <a:buChar char=""/>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Cardiac monitor</a:t>
            </a:r>
          </a:p>
          <a:p>
            <a:pPr marL="730250" marR="0" lvl="1" indent="-273050" algn="l" defTabSz="914400" rtl="0" eaLnBrk="1" fontAlgn="base" latinLnBrk="0" hangingPunct="1">
              <a:lnSpc>
                <a:spcPct val="100000"/>
              </a:lnSpc>
              <a:spcBef>
                <a:spcPct val="20000"/>
              </a:spcBef>
              <a:spcAft>
                <a:spcPct val="0"/>
              </a:spcAft>
              <a:buClr>
                <a:schemeClr val="accent2"/>
              </a:buClr>
              <a:buSzPct val="90000"/>
              <a:buFont typeface="Wingdings" pitchFamily="2" charset="2"/>
              <a:buChar char=""/>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Pulse </a:t>
            </a:r>
            <a:r>
              <a:rPr kumimoji="0" lang="en-US" sz="3600" b="1" i="0" u="none" strike="noStrike" kern="1200" cap="none" spc="0" normalizeH="0" baseline="0" noProof="0" dirty="0" err="1" smtClean="0">
                <a:ln>
                  <a:noFill/>
                </a:ln>
                <a:solidFill>
                  <a:schemeClr val="tx1"/>
                </a:solidFill>
                <a:effectLst/>
                <a:uLnTx/>
                <a:uFillTx/>
                <a:latin typeface="+mn-lt"/>
                <a:ea typeface="+mn-ea"/>
                <a:cs typeface="+mn-cs"/>
              </a:rPr>
              <a:t>oximetry</a:t>
            </a:r>
            <a:endParaRPr kumimoji="0" lang="en-US" sz="36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wipe(down)">
                                      <p:cBhvr>
                                        <p:cTn id="20" dur="500"/>
                                        <p:tgtEl>
                                          <p:spTgt spid="5">
                                            <p:txEl>
                                              <p:pRg st="3" end="3"/>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down)">
                                      <p:cBhvr>
                                        <p:cTn id="23" dur="500"/>
                                        <p:tgtEl>
                                          <p:spTgt spid="5">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wipe(down)">
                                      <p:cBhvr>
                                        <p:cTn id="26"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38200" y="304800"/>
            <a:ext cx="7772400" cy="1143000"/>
          </a:xfrm>
        </p:spPr>
        <p:txBody>
          <a:bodyPr/>
          <a:lstStyle/>
          <a:p>
            <a:pPr fontAlgn="auto">
              <a:spcAft>
                <a:spcPts val="0"/>
              </a:spcAft>
              <a:defRPr/>
            </a:pPr>
            <a:r>
              <a:rPr lang="en-US" smtClean="0">
                <a:solidFill>
                  <a:schemeClr val="accent1">
                    <a:satMod val="150000"/>
                  </a:schemeClr>
                </a:solidFill>
              </a:rPr>
              <a:t>Thank you</a:t>
            </a:r>
          </a:p>
        </p:txBody>
      </p:sp>
      <p:sp>
        <p:nvSpPr>
          <p:cNvPr id="240643" name="Rectangle 3"/>
          <p:cNvSpPr>
            <a:spLocks noGrp="1" noChangeArrowheads="1"/>
          </p:cNvSpPr>
          <p:nvPr>
            <p:ph type="body" idx="1"/>
          </p:nvPr>
        </p:nvSpPr>
        <p:spPr/>
        <p:txBody>
          <a:bodyPr/>
          <a:lstStyle/>
          <a:p>
            <a:pPr>
              <a:buFont typeface="Wingdings" pitchFamily="2" charset="2"/>
              <a:buNone/>
            </a:pPr>
            <a:endParaRPr lang="en-US" smtClean="0"/>
          </a:p>
        </p:txBody>
      </p:sp>
      <p:pic>
        <p:nvPicPr>
          <p:cNvPr id="240644" name="Picture 4" descr="pixy-stix"/>
          <p:cNvPicPr>
            <a:picLocks noChangeAspect="1" noChangeArrowheads="1"/>
          </p:cNvPicPr>
          <p:nvPr/>
        </p:nvPicPr>
        <p:blipFill>
          <a:blip r:embed="rId3" cstate="print"/>
          <a:srcRect/>
          <a:stretch>
            <a:fillRect/>
          </a:stretch>
        </p:blipFill>
        <p:spPr bwMode="auto">
          <a:xfrm>
            <a:off x="511175" y="1752600"/>
            <a:ext cx="8251825"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fontAlgn="auto">
              <a:spcAft>
                <a:spcPts val="0"/>
              </a:spcAft>
              <a:defRPr/>
            </a:pPr>
            <a:r>
              <a:rPr lang="en-US" smtClean="0">
                <a:solidFill>
                  <a:schemeClr val="accent1">
                    <a:satMod val="150000"/>
                  </a:schemeClr>
                </a:solidFill>
              </a:rPr>
              <a:t>Decontamination Methods</a:t>
            </a:r>
          </a:p>
        </p:txBody>
      </p:sp>
      <p:sp>
        <p:nvSpPr>
          <p:cNvPr id="90115" name="Rectangle 3"/>
          <p:cNvSpPr>
            <a:spLocks noGrp="1" noChangeArrowheads="1"/>
          </p:cNvSpPr>
          <p:nvPr>
            <p:ph idx="1"/>
          </p:nvPr>
        </p:nvSpPr>
        <p:spPr>
          <a:xfrm>
            <a:off x="304800" y="1524000"/>
            <a:ext cx="8686800" cy="4953000"/>
          </a:xfrm>
        </p:spPr>
        <p:txBody>
          <a:bodyPr/>
          <a:lstStyle/>
          <a:p>
            <a:r>
              <a:rPr lang="en-US" sz="3600" b="1" dirty="0" smtClean="0"/>
              <a:t>Many “standard” practices now virtually extinct</a:t>
            </a:r>
          </a:p>
          <a:p>
            <a:pPr lvl="1"/>
            <a:r>
              <a:rPr lang="en-US" sz="3200" b="1" dirty="0" smtClean="0"/>
              <a:t>Forced emesis, forced </a:t>
            </a:r>
            <a:r>
              <a:rPr lang="en-US" sz="3200" b="1" dirty="0" err="1" smtClean="0"/>
              <a:t>lavage</a:t>
            </a:r>
            <a:r>
              <a:rPr lang="en-US" sz="3200" b="1" dirty="0" smtClean="0"/>
              <a:t>, charcoal “anytime”</a:t>
            </a:r>
          </a:p>
          <a:p>
            <a:r>
              <a:rPr lang="en-US" sz="3600" b="1" dirty="0" smtClean="0"/>
              <a:t>Removal of contaminated clothing, substances on skin or in eyes</a:t>
            </a:r>
          </a:p>
          <a:p>
            <a:r>
              <a:rPr lang="en-US" sz="3600" b="1" dirty="0" smtClean="0"/>
              <a:t>Charcoal</a:t>
            </a:r>
          </a:p>
          <a:p>
            <a:r>
              <a:rPr lang="en-US" sz="3600" b="1" dirty="0" smtClean="0"/>
              <a:t>Gastric </a:t>
            </a:r>
            <a:r>
              <a:rPr lang="en-US" sz="3600" b="1" dirty="0" err="1" smtClean="0"/>
              <a:t>lavage</a:t>
            </a:r>
            <a:endParaRPr lang="en-US" sz="3600" b="1" dirty="0" smtClean="0"/>
          </a:p>
          <a:p>
            <a:r>
              <a:rPr lang="en-US" sz="3600" b="1" dirty="0" smtClean="0"/>
              <a:t>Whole Bowel Irrigation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Effect transition="in" filter="wipe(down)">
                                      <p:cBhvr>
                                        <p:cTn id="7" dur="500"/>
                                        <p:tgtEl>
                                          <p:spTgt spid="9011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0115">
                                            <p:txEl>
                                              <p:pRg st="1" end="1"/>
                                            </p:txEl>
                                          </p:spTgt>
                                        </p:tgtEl>
                                        <p:attrNameLst>
                                          <p:attrName>style.visibility</p:attrName>
                                        </p:attrNameLst>
                                      </p:cBhvr>
                                      <p:to>
                                        <p:strVal val="visible"/>
                                      </p:to>
                                    </p:set>
                                    <p:animEffect transition="in" filter="wipe(down)">
                                      <p:cBhvr>
                                        <p:cTn id="10" dur="500"/>
                                        <p:tgtEl>
                                          <p:spTgt spid="901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90115">
                                            <p:txEl>
                                              <p:pRg st="2" end="2"/>
                                            </p:txEl>
                                          </p:spTgt>
                                        </p:tgtEl>
                                        <p:attrNameLst>
                                          <p:attrName>style.visibility</p:attrName>
                                        </p:attrNameLst>
                                      </p:cBhvr>
                                      <p:to>
                                        <p:strVal val="visible"/>
                                      </p:to>
                                    </p:set>
                                    <p:animEffect transition="in" filter="wipe(down)">
                                      <p:cBhvr>
                                        <p:cTn id="15" dur="500"/>
                                        <p:tgtEl>
                                          <p:spTgt spid="9011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90115">
                                            <p:txEl>
                                              <p:pRg st="3" end="3"/>
                                            </p:txEl>
                                          </p:spTgt>
                                        </p:tgtEl>
                                        <p:attrNameLst>
                                          <p:attrName>style.visibility</p:attrName>
                                        </p:attrNameLst>
                                      </p:cBhvr>
                                      <p:to>
                                        <p:strVal val="visible"/>
                                      </p:to>
                                    </p:set>
                                    <p:animEffect transition="in" filter="wipe(down)">
                                      <p:cBhvr>
                                        <p:cTn id="20" dur="500"/>
                                        <p:tgtEl>
                                          <p:spTgt spid="9011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90115">
                                            <p:txEl>
                                              <p:pRg st="4" end="4"/>
                                            </p:txEl>
                                          </p:spTgt>
                                        </p:tgtEl>
                                        <p:attrNameLst>
                                          <p:attrName>style.visibility</p:attrName>
                                        </p:attrNameLst>
                                      </p:cBhvr>
                                      <p:to>
                                        <p:strVal val="visible"/>
                                      </p:to>
                                    </p:set>
                                    <p:animEffect transition="in" filter="wipe(down)">
                                      <p:cBhvr>
                                        <p:cTn id="25" dur="500"/>
                                        <p:tgtEl>
                                          <p:spTgt spid="9011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90115">
                                            <p:txEl>
                                              <p:pRg st="5" end="5"/>
                                            </p:txEl>
                                          </p:spTgt>
                                        </p:tgtEl>
                                        <p:attrNameLst>
                                          <p:attrName>style.visibility</p:attrName>
                                        </p:attrNameLst>
                                      </p:cBhvr>
                                      <p:to>
                                        <p:strVal val="visible"/>
                                      </p:to>
                                    </p:set>
                                    <p:animEffect transition="in" filter="wipe(down)">
                                      <p:cBhvr>
                                        <p:cTn id="30" dur="500"/>
                                        <p:tgtEl>
                                          <p:spTgt spid="901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fontAlgn="auto">
              <a:spcAft>
                <a:spcPts val="0"/>
              </a:spcAft>
              <a:defRPr/>
            </a:pPr>
            <a:r>
              <a:rPr lang="en-US" sz="4800" dirty="0" smtClean="0">
                <a:solidFill>
                  <a:schemeClr val="accent1">
                    <a:satMod val="150000"/>
                  </a:schemeClr>
                </a:solidFill>
              </a:rPr>
              <a:t>Decontamination Methods- Gastric </a:t>
            </a:r>
            <a:r>
              <a:rPr lang="en-US" sz="4800" dirty="0" err="1" smtClean="0">
                <a:solidFill>
                  <a:schemeClr val="accent1">
                    <a:satMod val="150000"/>
                  </a:schemeClr>
                </a:solidFill>
              </a:rPr>
              <a:t>Lavage</a:t>
            </a:r>
            <a:endParaRPr lang="en-US" sz="4800" dirty="0" smtClean="0">
              <a:solidFill>
                <a:schemeClr val="accent1">
                  <a:satMod val="150000"/>
                </a:schemeClr>
              </a:solidFill>
            </a:endParaRPr>
          </a:p>
        </p:txBody>
      </p:sp>
      <p:sp>
        <p:nvSpPr>
          <p:cNvPr id="92163" name="Rectangle 3"/>
          <p:cNvSpPr>
            <a:spLocks noGrp="1" noChangeArrowheads="1"/>
          </p:cNvSpPr>
          <p:nvPr>
            <p:ph idx="1"/>
          </p:nvPr>
        </p:nvSpPr>
        <p:spPr>
          <a:xfrm>
            <a:off x="152400" y="1546225"/>
            <a:ext cx="8839200" cy="5083175"/>
          </a:xfrm>
        </p:spPr>
        <p:txBody>
          <a:bodyPr/>
          <a:lstStyle/>
          <a:p>
            <a:r>
              <a:rPr lang="en-US" sz="3600" b="1" dirty="0" smtClean="0"/>
              <a:t>Used far less now than in past </a:t>
            </a:r>
          </a:p>
          <a:p>
            <a:r>
              <a:rPr lang="en-US" sz="3600" b="1" dirty="0" smtClean="0"/>
              <a:t>Having “stomach pumped,” with large tube inserted into stomach, suctioned, and </a:t>
            </a:r>
            <a:r>
              <a:rPr lang="en-US" sz="3600" b="1" dirty="0" err="1" smtClean="0"/>
              <a:t>lavaged</a:t>
            </a:r>
            <a:r>
              <a:rPr lang="en-US" sz="3600" b="1" dirty="0" smtClean="0"/>
              <a:t> </a:t>
            </a:r>
          </a:p>
          <a:p>
            <a:r>
              <a:rPr lang="en-US" sz="3600" b="1" dirty="0" smtClean="0"/>
              <a:t>Risk of perforation, aspiration, and simply not working </a:t>
            </a:r>
          </a:p>
          <a:p>
            <a:r>
              <a:rPr lang="en-US" sz="3600" b="1" dirty="0" smtClean="0"/>
              <a:t>Contraindicated in comatose or seizing patients, unprotected airways, extended release preparations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wipe(down)">
                                      <p:cBhvr>
                                        <p:cTn id="7" dur="500"/>
                                        <p:tgtEl>
                                          <p:spTgt spid="92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wipe(down)">
                                      <p:cBhvr>
                                        <p:cTn id="12" dur="500"/>
                                        <p:tgtEl>
                                          <p:spTgt spid="921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wipe(down)">
                                      <p:cBhvr>
                                        <p:cTn id="17" dur="500"/>
                                        <p:tgtEl>
                                          <p:spTgt spid="921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2163">
                                            <p:txEl>
                                              <p:pRg st="3" end="3"/>
                                            </p:txEl>
                                          </p:spTgt>
                                        </p:tgtEl>
                                        <p:attrNameLst>
                                          <p:attrName>style.visibility</p:attrName>
                                        </p:attrNameLst>
                                      </p:cBhvr>
                                      <p:to>
                                        <p:strVal val="visible"/>
                                      </p:to>
                                    </p:set>
                                    <p:animEffect transition="in" filter="wipe(down)">
                                      <p:cBhvr>
                                        <p:cTn id="22" dur="500"/>
                                        <p:tgtEl>
                                          <p:spTgt spid="921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fontAlgn="auto">
              <a:spcAft>
                <a:spcPts val="0"/>
              </a:spcAft>
              <a:defRPr/>
            </a:pPr>
            <a:r>
              <a:rPr lang="en-US" sz="4800" smtClean="0">
                <a:solidFill>
                  <a:schemeClr val="accent1">
                    <a:satMod val="150000"/>
                  </a:schemeClr>
                </a:solidFill>
              </a:rPr>
              <a:t>Gastric Lavage</a:t>
            </a:r>
          </a:p>
        </p:txBody>
      </p:sp>
      <p:sp>
        <p:nvSpPr>
          <p:cNvPr id="93187" name="Rectangle 3"/>
          <p:cNvSpPr>
            <a:spLocks noGrp="1" noChangeArrowheads="1"/>
          </p:cNvSpPr>
          <p:nvPr>
            <p:ph sz="half" idx="1"/>
          </p:nvPr>
        </p:nvSpPr>
        <p:spPr>
          <a:xfrm>
            <a:off x="228600" y="1600200"/>
            <a:ext cx="4953000" cy="4876800"/>
          </a:xfrm>
        </p:spPr>
        <p:txBody>
          <a:bodyPr/>
          <a:lstStyle/>
          <a:p>
            <a:r>
              <a:rPr lang="en-US" b="1" dirty="0" smtClean="0"/>
              <a:t>Can be a brutal procedure</a:t>
            </a:r>
          </a:p>
          <a:p>
            <a:r>
              <a:rPr lang="en-US" b="1" dirty="0" smtClean="0"/>
              <a:t>Indication: life threatening ingestions that occurred within one hour</a:t>
            </a:r>
          </a:p>
          <a:p>
            <a:r>
              <a:rPr lang="en-US" b="1" dirty="0" smtClean="0"/>
              <a:t>Airway protection is key</a:t>
            </a:r>
          </a:p>
          <a:p>
            <a:r>
              <a:rPr lang="en-US" b="1" dirty="0" smtClean="0"/>
              <a:t>Limited indications</a:t>
            </a:r>
          </a:p>
          <a:p>
            <a:r>
              <a:rPr lang="en-US" b="1" dirty="0" smtClean="0"/>
              <a:t>Lots of complications</a:t>
            </a:r>
          </a:p>
        </p:txBody>
      </p:sp>
      <p:pic>
        <p:nvPicPr>
          <p:cNvPr id="93188" name="Picture 4" descr="Cliquez sur l'iconepour visualiser l'image"/>
          <p:cNvPicPr>
            <a:picLocks noGrp="1" noChangeAspect="1" noChangeArrowheads="1"/>
          </p:cNvPicPr>
          <p:nvPr>
            <p:ph sz="quarter" idx="2"/>
          </p:nvPr>
        </p:nvPicPr>
        <p:blipFill>
          <a:blip r:embed="rId3" cstate="print"/>
          <a:srcRect/>
          <a:stretch>
            <a:fillRect/>
          </a:stretch>
        </p:blipFill>
        <p:spPr>
          <a:xfrm>
            <a:off x="5413375" y="1600200"/>
            <a:ext cx="2733675" cy="2187575"/>
          </a:xfrm>
          <a:noFill/>
        </p:spPr>
      </p:pic>
      <p:pic>
        <p:nvPicPr>
          <p:cNvPr id="93189" name="Picture 5" descr="Lavage"/>
          <p:cNvPicPr>
            <a:picLocks noGrp="1" noChangeAspect="1" noChangeArrowheads="1"/>
          </p:cNvPicPr>
          <p:nvPr>
            <p:ph sz="quarter" idx="3"/>
          </p:nvPr>
        </p:nvPicPr>
        <p:blipFill>
          <a:blip r:embed="rId4" cstate="print"/>
          <a:srcRect/>
          <a:stretch>
            <a:fillRect/>
          </a:stretch>
        </p:blipFill>
        <p:spPr>
          <a:xfrm>
            <a:off x="5754688" y="3943350"/>
            <a:ext cx="2051050" cy="21875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Effect transition="in" filter="wipe(down)">
                                      <p:cBhvr>
                                        <p:cTn id="7" dur="500"/>
                                        <p:tgtEl>
                                          <p:spTgt spid="931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3187">
                                            <p:txEl>
                                              <p:pRg st="1" end="1"/>
                                            </p:txEl>
                                          </p:spTgt>
                                        </p:tgtEl>
                                        <p:attrNameLst>
                                          <p:attrName>style.visibility</p:attrName>
                                        </p:attrNameLst>
                                      </p:cBhvr>
                                      <p:to>
                                        <p:strVal val="visible"/>
                                      </p:to>
                                    </p:set>
                                    <p:animEffect transition="in" filter="wipe(down)">
                                      <p:cBhvr>
                                        <p:cTn id="12" dur="500"/>
                                        <p:tgtEl>
                                          <p:spTgt spid="931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3187">
                                            <p:txEl>
                                              <p:pRg st="2" end="2"/>
                                            </p:txEl>
                                          </p:spTgt>
                                        </p:tgtEl>
                                        <p:attrNameLst>
                                          <p:attrName>style.visibility</p:attrName>
                                        </p:attrNameLst>
                                      </p:cBhvr>
                                      <p:to>
                                        <p:strVal val="visible"/>
                                      </p:to>
                                    </p:set>
                                    <p:animEffect transition="in" filter="wipe(down)">
                                      <p:cBhvr>
                                        <p:cTn id="17" dur="500"/>
                                        <p:tgtEl>
                                          <p:spTgt spid="931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3187">
                                            <p:txEl>
                                              <p:pRg st="3" end="3"/>
                                            </p:txEl>
                                          </p:spTgt>
                                        </p:tgtEl>
                                        <p:attrNameLst>
                                          <p:attrName>style.visibility</p:attrName>
                                        </p:attrNameLst>
                                      </p:cBhvr>
                                      <p:to>
                                        <p:strVal val="visible"/>
                                      </p:to>
                                    </p:set>
                                    <p:animEffect transition="in" filter="wipe(down)">
                                      <p:cBhvr>
                                        <p:cTn id="22" dur="500"/>
                                        <p:tgtEl>
                                          <p:spTgt spid="931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3187">
                                            <p:txEl>
                                              <p:pRg st="4" end="4"/>
                                            </p:txEl>
                                          </p:spTgt>
                                        </p:tgtEl>
                                        <p:attrNameLst>
                                          <p:attrName>style.visibility</p:attrName>
                                        </p:attrNameLst>
                                      </p:cBhvr>
                                      <p:to>
                                        <p:strVal val="visible"/>
                                      </p:to>
                                    </p:set>
                                    <p:animEffect transition="in" filter="wipe(down)">
                                      <p:cBhvr>
                                        <p:cTn id="27" dur="500"/>
                                        <p:tgtEl>
                                          <p:spTgt spid="931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7|13."/>
</p:tagLst>
</file>

<file path=ppt/tags/tag2.xml><?xml version="1.0" encoding="utf-8"?>
<p:tagLst xmlns:a="http://schemas.openxmlformats.org/drawingml/2006/main" xmlns:r="http://schemas.openxmlformats.org/officeDocument/2006/relationships" xmlns:p="http://schemas.openxmlformats.org/presentationml/2006/main">
  <p:tag name="TIMING" val="|0.7|40.4"/>
</p:tagLst>
</file>

<file path=ppt/tags/tag3.xml><?xml version="1.0" encoding="utf-8"?>
<p:tagLst xmlns:a="http://schemas.openxmlformats.org/drawingml/2006/main" xmlns:r="http://schemas.openxmlformats.org/officeDocument/2006/relationships" xmlns:p="http://schemas.openxmlformats.org/presentationml/2006/main">
  <p:tag name="TIMING" val="|12.4"/>
</p:tagLst>
</file>

<file path=ppt/tags/tag4.xml><?xml version="1.0" encoding="utf-8"?>
<p:tagLst xmlns:a="http://schemas.openxmlformats.org/drawingml/2006/main" xmlns:r="http://schemas.openxmlformats.org/officeDocument/2006/relationships" xmlns:p="http://schemas.openxmlformats.org/presentationml/2006/main">
  <p:tag name="TIMING" val="|3.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1486</TotalTime>
  <Words>2080</Words>
  <Application>Microsoft Office PowerPoint</Application>
  <PresentationFormat>On-screen Show (4:3)</PresentationFormat>
  <Paragraphs>431</Paragraphs>
  <Slides>60</Slides>
  <Notes>8</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60</vt:i4>
      </vt:variant>
    </vt:vector>
  </HeadingPairs>
  <TitlesOfParts>
    <vt:vector size="73" baseType="lpstr">
      <vt:lpstr>Times New Roman</vt:lpstr>
      <vt:lpstr>Arial</vt:lpstr>
      <vt:lpstr>Corbel</vt:lpstr>
      <vt:lpstr>Wingdings 2</vt:lpstr>
      <vt:lpstr>Wingdings</vt:lpstr>
      <vt:lpstr>Wingdings 3</vt:lpstr>
      <vt:lpstr>Calibri</vt:lpstr>
      <vt:lpstr>Tahoma</vt:lpstr>
      <vt:lpstr>Arial Black</vt:lpstr>
      <vt:lpstr>StarSymbol</vt:lpstr>
      <vt:lpstr>Symbol</vt:lpstr>
      <vt:lpstr>Helvetica</vt:lpstr>
      <vt:lpstr>Module</vt:lpstr>
      <vt:lpstr>Syndromic Approach to Diagnosis &amp; Management of Poisoning</vt:lpstr>
      <vt:lpstr>The Dose Makes The Poison</vt:lpstr>
      <vt:lpstr>Management</vt:lpstr>
      <vt:lpstr>Slide 4</vt:lpstr>
      <vt:lpstr>Basic approach:</vt:lpstr>
      <vt:lpstr>Slide 6</vt:lpstr>
      <vt:lpstr>Decontamination Methods</vt:lpstr>
      <vt:lpstr>Decontamination Methods- Gastric Lavage</vt:lpstr>
      <vt:lpstr>Gastric Lavage</vt:lpstr>
      <vt:lpstr>Slide 10</vt:lpstr>
      <vt:lpstr>Charcoal</vt:lpstr>
      <vt:lpstr>Charcoal Contraindications - Charcoal doesn’t bind CHARCOAL</vt:lpstr>
      <vt:lpstr>Charcoal Contraindications</vt:lpstr>
      <vt:lpstr>Multi-dose Charcoal “Gut Dialysis”</vt:lpstr>
      <vt:lpstr>Whole Bowel</vt:lpstr>
      <vt:lpstr>Enhancement of Elimination</vt:lpstr>
      <vt:lpstr>Antidotes</vt:lpstr>
      <vt:lpstr>Common Antidotes</vt:lpstr>
      <vt:lpstr>Common Antidotes</vt:lpstr>
      <vt:lpstr>High Risk Patients  (ICU wannabees)</vt:lpstr>
      <vt:lpstr>Our patient. . .</vt:lpstr>
      <vt:lpstr>We can. . .</vt:lpstr>
      <vt:lpstr>Toxicologic Physical Exam</vt:lpstr>
      <vt:lpstr>Directed Toxicology Tests</vt:lpstr>
      <vt:lpstr>Tox Screens</vt:lpstr>
      <vt:lpstr>Or. . . </vt:lpstr>
      <vt:lpstr>What is a toxidrome? </vt:lpstr>
      <vt:lpstr>Toxidrome</vt:lpstr>
      <vt:lpstr>Toxidromes</vt:lpstr>
      <vt:lpstr>6 Basic Toxidromes </vt:lpstr>
      <vt:lpstr>Toxidromes: Sympathomimetic</vt:lpstr>
      <vt:lpstr>Sympathomimetics</vt:lpstr>
      <vt:lpstr>What goes wrong?</vt:lpstr>
      <vt:lpstr>What do we do about it?</vt:lpstr>
      <vt:lpstr>Toxidrome: Opiate</vt:lpstr>
      <vt:lpstr>Opiates / Opioids</vt:lpstr>
      <vt:lpstr>What goes wrong</vt:lpstr>
      <vt:lpstr>What do we do about it?</vt:lpstr>
      <vt:lpstr>Toxidrome: Anticholinergic</vt:lpstr>
      <vt:lpstr>Anticholinergics</vt:lpstr>
      <vt:lpstr>Better way to remember it. . .</vt:lpstr>
      <vt:lpstr>What do we do about it?</vt:lpstr>
      <vt:lpstr>Toxidrome: Cholinergic</vt:lpstr>
      <vt:lpstr>What goes wrong?</vt:lpstr>
      <vt:lpstr>What do we do about it?</vt:lpstr>
      <vt:lpstr>Toxidrome: Sed-Hypnotic</vt:lpstr>
      <vt:lpstr>Why do they do?</vt:lpstr>
      <vt:lpstr>What goes wrong?</vt:lpstr>
      <vt:lpstr>What do we do about it?</vt:lpstr>
      <vt:lpstr>NEUROLEPTIC MALIGNANT SYNDROME (Serotonergic syndrome)</vt:lpstr>
      <vt:lpstr>Drugs for NMS</vt:lpstr>
      <vt:lpstr>NEUROLEPTIC MALIGNANT SYNDROME</vt:lpstr>
      <vt:lpstr>NEUROLEPTIC MALIGNANT SYNDROME HISTORY</vt:lpstr>
      <vt:lpstr>NEUROLEPTIC MALIGNANT SYNDROME PHYSICAL EXAMINATION </vt:lpstr>
      <vt:lpstr>NEUROLEPTIC MALIGNANT SYNDROME  TREATMENT</vt:lpstr>
      <vt:lpstr>NEUROLEPTIC MALIGNANT SYNDROME  PHARMACOTHERAPY</vt:lpstr>
      <vt:lpstr>Now you know what do do with that patient found down</vt:lpstr>
      <vt:lpstr>So back to our patient. . .</vt:lpstr>
      <vt:lpstr>Conclusion:  So back to our patient. . .</vt:lpstr>
      <vt:lpstr>Thank you</vt:lpstr>
    </vt:vector>
  </TitlesOfParts>
  <Company>University of Florida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Toxicology</dc:title>
  <dc:creator>Dean's Office</dc:creator>
  <cp:lastModifiedBy>User</cp:lastModifiedBy>
  <cp:revision>128</cp:revision>
  <dcterms:created xsi:type="dcterms:W3CDTF">2001-02-01T14:45:49Z</dcterms:created>
  <dcterms:modified xsi:type="dcterms:W3CDTF">2011-04-05T04:55:00Z</dcterms:modified>
</cp:coreProperties>
</file>